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44"/>
  </p:notesMasterIdLst>
  <p:handoutMasterIdLst>
    <p:handoutMasterId r:id="rId45"/>
  </p:handoutMasterIdLst>
  <p:sldIdLst>
    <p:sldId id="261" r:id="rId3"/>
    <p:sldId id="258" r:id="rId4"/>
    <p:sldId id="1053" r:id="rId5"/>
    <p:sldId id="259" r:id="rId6"/>
    <p:sldId id="1051" r:id="rId7"/>
    <p:sldId id="1054" r:id="rId8"/>
    <p:sldId id="1055" r:id="rId9"/>
    <p:sldId id="264" r:id="rId10"/>
    <p:sldId id="332" r:id="rId11"/>
    <p:sldId id="335" r:id="rId12"/>
    <p:sldId id="363" r:id="rId13"/>
    <p:sldId id="377" r:id="rId14"/>
    <p:sldId id="368" r:id="rId15"/>
    <p:sldId id="406" r:id="rId16"/>
    <p:sldId id="407" r:id="rId17"/>
    <p:sldId id="412" r:id="rId18"/>
    <p:sldId id="413" r:id="rId19"/>
    <p:sldId id="419" r:id="rId20"/>
    <p:sldId id="420" r:id="rId21"/>
    <p:sldId id="415" r:id="rId22"/>
    <p:sldId id="414" r:id="rId23"/>
    <p:sldId id="418" r:id="rId24"/>
    <p:sldId id="417" r:id="rId25"/>
    <p:sldId id="425" r:id="rId26"/>
    <p:sldId id="426" r:id="rId27"/>
    <p:sldId id="427" r:id="rId28"/>
    <p:sldId id="431" r:id="rId29"/>
    <p:sldId id="435" r:id="rId30"/>
    <p:sldId id="436" r:id="rId31"/>
    <p:sldId id="438" r:id="rId32"/>
    <p:sldId id="439" r:id="rId33"/>
    <p:sldId id="440" r:id="rId34"/>
    <p:sldId id="441" r:id="rId35"/>
    <p:sldId id="493" r:id="rId36"/>
    <p:sldId id="494" r:id="rId37"/>
    <p:sldId id="495" r:id="rId38"/>
    <p:sldId id="517" r:id="rId39"/>
    <p:sldId id="1056" r:id="rId40"/>
    <p:sldId id="1057" r:id="rId41"/>
    <p:sldId id="1058" r:id="rId42"/>
    <p:sldId id="309" r:id="rId4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1E"/>
    <a:srgbClr val="000000"/>
    <a:srgbClr val="FFFFFF"/>
    <a:srgbClr val="1D8DB0"/>
    <a:srgbClr val="2F4D5D"/>
    <a:srgbClr val="DCE7F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D16E27-03A4-40E8-8C64-66517FEEF92C}" v="40" dt="2022-11-23T13:35:27.4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9" autoAdjust="0"/>
    <p:restoredTop sz="80989" autoAdjust="0"/>
  </p:normalViewPr>
  <p:slideViewPr>
    <p:cSldViewPr snapToGrid="0" snapToObjects="1">
      <p:cViewPr varScale="1">
        <p:scale>
          <a:sx n="94" d="100"/>
          <a:sy n="94" d="100"/>
        </p:scale>
        <p:origin x="131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5AD55-2B1C-4CF2-9D89-27009473C4C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6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17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5AD55-2B1C-4CF2-9D89-27009473C4CB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93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Szekeres, L., Payer, M., Wei, T. and Song, D., 2013, May. </a:t>
            </a:r>
            <a:r>
              <a:rPr lang="en-US" dirty="0" err="1"/>
              <a:t>Sok</a:t>
            </a:r>
            <a:r>
              <a:rPr lang="en-US" dirty="0"/>
              <a:t>: Eternal war in memory. In </a:t>
            </a:r>
            <a:r>
              <a:rPr lang="en-US" i="1" dirty="0"/>
              <a:t>2013 IEEE Symposium on Security and Privacy</a:t>
            </a:r>
            <a:r>
              <a:rPr lang="en-US" dirty="0"/>
              <a:t> (pp. 48-62). IEEE.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14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81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the direct child value does, however, make the destination variable the new owner of the entire value tree previously owned by the source variable!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697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419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39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514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an example of a type confusion attack, see: https://www.usenix.org/system/files/conference/usenixsecurity15/sec15-paper-lee.pdf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38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0CE-4199-1246-92C3-D90FECA9F420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E440-1954-CB4F-84D9-A4B563841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97D7-581E-4688-A27A-9999CBC5C4CB}" type="datetime1">
              <a:rPr lang="nl-BE" smtClean="0"/>
              <a:t>24/11/2022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23DFB-93C9-4409-A9B9-AF9491650D35}" type="datetime1">
              <a:rPr lang="nl-BE" smtClean="0"/>
              <a:t>24/11/2022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6363-23A2-4F96-8960-F1695A4C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BA871-EAE1-45B7-82C6-8C2575C44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2A510-94BE-4A2C-8C1F-D470BAEA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D3C2-B1AF-5F46-817A-F24B5C2D9607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4B8C2-9C92-4BA2-BD2C-AF4B2E3E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2D7C7-50EB-4FBF-939F-3FE8ECE0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8B2D-62E2-4619-A42E-681675E4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3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A3E5-D0BE-42CB-BC12-9893824E99F0}" type="datetime1">
              <a:rPr lang="nl-BE" smtClean="0"/>
              <a:t>24/11/2022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00555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20000" y="1350000"/>
            <a:ext cx="53848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447200" y="1350000"/>
            <a:ext cx="53848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2FC88-49F4-4745-842B-22E71E590879}" type="datetimeFigureOut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24/11/2022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FA336-F3AF-4542-A370-662ABFB72947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5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2F6B5-0656-4AFD-A48C-9E83E30BC0A2}" type="datetime1">
              <a:rPr lang="nl-BE" smtClean="0"/>
              <a:t>24/11/2022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83EE-7A7F-44B3-A977-D41BEE1A6CB5}" type="datetime1">
              <a:rPr lang="nl-BE" smtClean="0"/>
              <a:t>24/11/2022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E5F0-5088-42E7-A49A-502500847AC7}" type="datetime1">
              <a:rPr lang="nl-BE" smtClean="0"/>
              <a:t>24/11/2022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BFDC7-8F56-4B9F-8F69-E6FE6BCF6FAE}" type="datetime1">
              <a:rPr lang="nl-BE" smtClean="0"/>
              <a:t>24/11/2022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C02D2-6D15-42D3-A909-CF0F75DC5C53}" type="datetime1">
              <a:rPr lang="nl-BE" smtClean="0"/>
              <a:t>24/11/2022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1D145-A408-4893-AB6D-59EF691D694E}" type="datetime1">
              <a:rPr lang="nl-BE" smtClean="0"/>
              <a:t>24/11/2022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90B-21E5-40D4-83E0-ADFB301B6B9A}" type="datetime1">
              <a:rPr lang="nl-BE" smtClean="0"/>
              <a:t>24/11/2022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32B0-BE9B-464F-A98E-C99E2CFD766B}" type="datetime1">
              <a:rPr lang="nl-BE" smtClean="0"/>
              <a:t>24/11/2022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429323CA-4C0B-4550-A7EB-1D4A89143C13}" type="datetime1">
              <a:rPr lang="nl-BE" smtClean="0"/>
              <a:t>24/11/2022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Faculty of Engineering Technology, Department of Computer Science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702" r:id="rId1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AEA0199C-BB26-4BF8-8B8C-D7293991CC24}" type="datetime1">
              <a:rPr lang="nl-BE" smtClean="0"/>
              <a:t>24/11/2022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Faculty of Engineering Technology, Department of Computer Science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9" r:id="rId4"/>
    <p:sldLayoutId id="2147483700" r:id="rId5"/>
    <p:sldLayoutId id="2147483701" r:id="rId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v.rust-lang.org/en-US/friend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doc.rust-lang.org/book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12" Type="http://schemas.openxmlformats.org/officeDocument/2006/relationships/image" Target="../media/image16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oc.rust-lang.org/stable/nomic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qrion/cbindgen" TargetMode="External"/><Relationship Id="rId2" Type="http://schemas.openxmlformats.org/officeDocument/2006/relationships/hyperlink" Target="https://github.com/rust-lang/rust-bindg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c2rust.com/" TargetMode="External"/><Relationship Id="rId4" Type="http://schemas.openxmlformats.org/officeDocument/2006/relationships/hyperlink" Target="https://firefox-source-docs.mozilla.org/writing-rust-code/cpp-interop.htm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Stijn Volckaert</a:t>
            </a:r>
            <a:br>
              <a:rPr lang="nl-NL" dirty="0"/>
            </a:br>
            <a:r>
              <a:rPr lang="nl-NL" dirty="0"/>
              <a:t>stijn.volckaert@kuleuven.be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/>
          <a:lstStyle/>
          <a:p>
            <a:r>
              <a:rPr lang="nl-NL" dirty="0"/>
              <a:t>Safe Systems Programming in Rust</a:t>
            </a:r>
            <a:br>
              <a:rPr lang="nl-NL" dirty="0"/>
            </a:br>
            <a:r>
              <a:rPr lang="nl-NL" sz="2000" dirty="0"/>
              <a:t>TETRA </a:t>
            </a:r>
            <a:r>
              <a:rPr lang="nl-NL" sz="2000" dirty="0" err="1"/>
              <a:t>RustIEC</a:t>
            </a:r>
            <a:r>
              <a:rPr lang="nl-NL" sz="2000" dirty="0"/>
              <a:t> User Group Meeting</a:t>
            </a:r>
            <a:br>
              <a:rPr lang="nl-NL" sz="2000" dirty="0"/>
            </a:br>
            <a:r>
              <a:rPr lang="nl-NL" sz="2000" dirty="0"/>
              <a:t>24/11/2022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9BCEC7B-BC22-4CC3-A9BA-4AA8B88F0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Pointers &amp; raw memory access</a:t>
            </a:r>
          </a:p>
          <a:p>
            <a:r>
              <a:rPr lang="en-US" dirty="0"/>
              <a:t>Simplicity and control</a:t>
            </a:r>
          </a:p>
          <a:p>
            <a:r>
              <a:rPr lang="en-US" dirty="0"/>
              <a:t>Inline assembly</a:t>
            </a:r>
          </a:p>
          <a:p>
            <a:r>
              <a:rPr lang="en-US" dirty="0"/>
              <a:t>C is “fast” and lightweight</a:t>
            </a:r>
          </a:p>
          <a:p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57F39F7-1437-4DFA-BE85-9348ACDE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6A2EAE-4773-42E2-A433-6B18CCD5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2AA16E7-30E9-467B-83C1-F0363098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people use C/C++?</a:t>
            </a:r>
          </a:p>
        </p:txBody>
      </p:sp>
    </p:spTree>
    <p:extLst>
      <p:ext uri="{BB962C8B-B14F-4D97-AF65-F5344CB8AC3E}">
        <p14:creationId xmlns:p14="http://schemas.microsoft.com/office/powerpoint/2010/main" val="1337662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6365F7D-52CD-4534-BC8C-69DBE4B9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C/C++ remain the languages of choice for system software. Until recently, no other language offered high performance, raw pointers, and inline assembly </a:t>
            </a:r>
            <a:r>
              <a:rPr lang="en-US" sz="2800" b="1" dirty="0"/>
              <a:t>without</a:t>
            </a:r>
            <a:r>
              <a:rPr lang="en-US" sz="2800" dirty="0"/>
              <a:t> garbage collection</a:t>
            </a:r>
          </a:p>
          <a:p>
            <a:r>
              <a:rPr lang="en-US" sz="2800" dirty="0"/>
              <a:t>Entering Rust:</a:t>
            </a:r>
          </a:p>
          <a:p>
            <a:pPr lvl="1"/>
            <a:r>
              <a:rPr lang="en-US" sz="2800" dirty="0"/>
              <a:t>Announced by Mozilla in 2010. Stable release in 2015</a:t>
            </a:r>
          </a:p>
          <a:p>
            <a:pPr lvl="1"/>
            <a:r>
              <a:rPr lang="en-US" sz="2800" dirty="0"/>
              <a:t>Now mature enough for big and complex projects:</a:t>
            </a:r>
          </a:p>
          <a:p>
            <a:pPr lvl="2"/>
            <a:r>
              <a:rPr lang="en-US" sz="2400" dirty="0"/>
              <a:t>Mozilla's Servo browser engine</a:t>
            </a:r>
          </a:p>
          <a:p>
            <a:pPr lvl="2"/>
            <a:r>
              <a:rPr lang="en-US" sz="2400" dirty="0"/>
              <a:t>Redox operating system, official support in the Linux kernel!</a:t>
            </a:r>
          </a:p>
          <a:p>
            <a:pPr lvl="2"/>
            <a:r>
              <a:rPr lang="en-US" sz="2400" dirty="0"/>
              <a:t>Dropbox, Cloudflare, Microsoft, Amazon’s internal infrastructure</a:t>
            </a:r>
          </a:p>
          <a:p>
            <a:pPr lvl="2"/>
            <a:r>
              <a:rPr lang="en-US" sz="2400" dirty="0"/>
              <a:t>… and many, many more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https://prev.rust-lang.org/en-US/friends.html</a:t>
            </a:r>
            <a:endParaRPr lang="en-US" sz="2400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D22C206-840B-4253-B681-915883AD8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A90A53-0747-4063-BAB7-CFA9A364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11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9CE2A3C-7FF8-4BC8-B528-8B08FD43D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Systems Programming</a:t>
            </a:r>
          </a:p>
        </p:txBody>
      </p:sp>
      <p:pic>
        <p:nvPicPr>
          <p:cNvPr id="8" name="Picture 2" descr="Image result for mozilla rust">
            <a:extLst>
              <a:ext uri="{FF2B5EF4-FFF2-40B4-BE49-F238E27FC236}">
                <a16:creationId xmlns:a16="http://schemas.microsoft.com/office/drawing/2014/main" id="{EA3C96D3-F721-45A7-9BDF-E408EED7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600"/>
            <a:ext cx="38100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ozilla">
            <a:extLst>
              <a:ext uri="{FF2B5EF4-FFF2-40B4-BE49-F238E27FC236}">
                <a16:creationId xmlns:a16="http://schemas.microsoft.com/office/drawing/2014/main" id="{CAB60404-B874-4E60-A50F-943A81E5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41" y="5355905"/>
            <a:ext cx="3005759" cy="85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1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2E14B98-5B80-4088-BB0D-2435FF381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Rust promise:</a:t>
            </a:r>
          </a:p>
          <a:p>
            <a:pPr lvl="1"/>
            <a:r>
              <a:rPr lang="en-US" b="1" dirty="0"/>
              <a:t>Full (provable) safety</a:t>
            </a:r>
          </a:p>
          <a:p>
            <a:pPr lvl="1"/>
            <a:r>
              <a:rPr lang="en-US" dirty="0"/>
              <a:t>No undefined behavior</a:t>
            </a:r>
          </a:p>
          <a:p>
            <a:pPr lvl="1"/>
            <a:r>
              <a:rPr lang="en-US" dirty="0"/>
              <a:t>Great performance</a:t>
            </a:r>
          </a:p>
          <a:p>
            <a:pPr lvl="1"/>
            <a:r>
              <a:rPr lang="en-US" b="1" dirty="0"/>
              <a:t>No garbage collection!</a:t>
            </a:r>
          </a:p>
          <a:p>
            <a:r>
              <a:rPr lang="en-US" dirty="0"/>
              <a:t>Documentation:</a:t>
            </a:r>
          </a:p>
          <a:p>
            <a:pPr lvl="1"/>
            <a:r>
              <a:rPr lang="en-US" dirty="0"/>
              <a:t>"The Rust Programming Language" or TRPL </a:t>
            </a:r>
            <a:br>
              <a:rPr lang="en-US" dirty="0"/>
            </a:br>
            <a:r>
              <a:rPr lang="en-US" dirty="0">
                <a:hlinkClick r:id="rId2"/>
              </a:rPr>
              <a:t>https://doc.rust-lang.org/book/</a:t>
            </a:r>
            <a:endParaRPr lang="en-US" dirty="0"/>
          </a:p>
          <a:p>
            <a:pPr lvl="1"/>
            <a:r>
              <a:rPr lang="en-US" dirty="0"/>
              <a:t>"Programming Rust: fast, safe systems development"</a:t>
            </a:r>
            <a:br>
              <a:rPr lang="en-US" dirty="0"/>
            </a:br>
            <a:r>
              <a:rPr lang="en-US" dirty="0"/>
              <a:t>Jim Blandy &amp; Jason </a:t>
            </a:r>
            <a:r>
              <a:rPr lang="en-US" dirty="0" err="1"/>
              <a:t>Orendorff</a:t>
            </a:r>
            <a:br>
              <a:rPr lang="en-US" dirty="0"/>
            </a:br>
            <a:r>
              <a:rPr lang="en-US" dirty="0"/>
              <a:t>O'Reilly Publishers</a:t>
            </a:r>
          </a:p>
          <a:p>
            <a:pPr lvl="1"/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2A4B68D-17C6-451D-A6CB-CFD5BB870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D2DE447-F772-4E52-81CE-C8EB8848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4434CA5-9107-4065-BBE2-3476964D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Systems Programming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23E2934-6C34-43D5-B722-A7B4B906F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431" y="1196999"/>
            <a:ext cx="3401569" cy="44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2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EC6D4-354C-40C1-A50A-58727583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 and References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11CB98-14BA-49B3-B468-757A57483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Rust enforce thread and memory safety? 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7FC80AE-8D47-4984-A0BC-8E615530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ED8977-13D4-47CF-8914-65BF5948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32ABBFF-BF4D-44E6-8960-F59B4EF2F9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A3B9136-23FA-4DCB-B01D-8D2897300D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39042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F35A6EE-EABB-47C6-97D2-4AD855CAB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Rust promises full type safety, thread safety, and memory safety:</a:t>
            </a:r>
          </a:p>
          <a:p>
            <a:pPr lvl="1"/>
            <a:r>
              <a:rPr lang="en-US" b="1" dirty="0"/>
              <a:t>Type safety</a:t>
            </a:r>
            <a:r>
              <a:rPr lang="en-US" dirty="0"/>
              <a:t> implies you can only perform operations that are valid for a variable's type on that variable (example: you cannot call a string concatenation function on an integer in Rust)</a:t>
            </a:r>
          </a:p>
          <a:p>
            <a:pPr lvl="1"/>
            <a:r>
              <a:rPr lang="en-US" b="1" dirty="0"/>
              <a:t>Memory safety</a:t>
            </a:r>
            <a:r>
              <a:rPr lang="en-US" dirty="0"/>
              <a:t> implies there are no temporal or spatial memory vulnerabilities</a:t>
            </a:r>
          </a:p>
          <a:p>
            <a:pPr lvl="1"/>
            <a:r>
              <a:rPr lang="en-US" b="1" dirty="0"/>
              <a:t>Thread safety</a:t>
            </a:r>
            <a:r>
              <a:rPr lang="en-US" dirty="0"/>
              <a:t> implies there are no data races or synchronization issues</a:t>
            </a:r>
          </a:p>
          <a:p>
            <a:r>
              <a:rPr lang="en-US" dirty="0"/>
              <a:t>Rust achieves memory and thread safety primarily through its use of ownership, references, and borrowing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3E5F322-AA77-45ED-82EC-D1EB291A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D8FE56A-0B1E-48F2-AC2F-005D93062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4C1D2D6-2E0F-4B10-B41D-C7A94BFF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775990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3E20CCC-7E07-4F06-9B2E-4C926A4CB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400518" cy="4464000"/>
          </a:xfrm>
        </p:spPr>
        <p:txBody>
          <a:bodyPr/>
          <a:lstStyle/>
          <a:p>
            <a:r>
              <a:rPr lang="en-US" dirty="0"/>
              <a:t>Every </a:t>
            </a:r>
            <a:r>
              <a:rPr lang="en-US" b="1" dirty="0"/>
              <a:t>value </a:t>
            </a:r>
            <a:r>
              <a:rPr lang="en-US" dirty="0"/>
              <a:t>belongs to precisely one variable in Rust (or is </a:t>
            </a:r>
            <a:r>
              <a:rPr lang="en-US" b="1" dirty="0"/>
              <a:t>owned by</a:t>
            </a:r>
            <a:r>
              <a:rPr lang="en-US" dirty="0"/>
              <a:t> a variable in Rust-speak)</a:t>
            </a:r>
          </a:p>
          <a:p>
            <a:r>
              <a:rPr lang="en-US" dirty="0"/>
              <a:t>Variables can own a tree of values!</a:t>
            </a:r>
          </a:p>
          <a:p>
            <a:r>
              <a:rPr lang="en-US" dirty="0"/>
              <a:t>When a variable goes out of scope, any values it owns is deallocated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66B356F-2AE7-4014-A3C6-F4D6C21E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4041C9-2640-466E-BA92-1580B63F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7AF0C4F-9EFE-4A8E-88D9-2D6CAF488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D89C6C9-2C0F-4DA6-92C9-638A55EF597E}"/>
              </a:ext>
            </a:extLst>
          </p:cNvPr>
          <p:cNvSpPr/>
          <p:nvPr/>
        </p:nvSpPr>
        <p:spPr>
          <a:xfrm>
            <a:off x="5976518" y="1443841"/>
            <a:ext cx="6215482" cy="3970318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s ==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5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`t` is a variable of a primitive type (i32)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primitive-typed values are allocated on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the stack.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`t` "owns" the value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When t goes out of scope, it loses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ownership of the value, and the stack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space the value occupies is deallocated.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In Rust-speak, we say `t` is "dropped" when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it goes out of scope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 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t =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6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"t = {}"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t);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t is dropped here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A15144D-8734-4C09-9FBF-8F452EC1F142}"/>
              </a:ext>
            </a:extLst>
          </p:cNvPr>
          <p:cNvSpPr/>
          <p:nvPr/>
        </p:nvSpPr>
        <p:spPr>
          <a:xfrm>
            <a:off x="1512630" y="5250206"/>
            <a:ext cx="1448410" cy="48280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062C9D9-C48C-47E5-B49F-900761367941}"/>
              </a:ext>
            </a:extLst>
          </p:cNvPr>
          <p:cNvSpPr/>
          <p:nvPr/>
        </p:nvSpPr>
        <p:spPr>
          <a:xfrm>
            <a:off x="2961040" y="5250206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9" name="Right Arrow 27">
            <a:extLst>
              <a:ext uri="{FF2B5EF4-FFF2-40B4-BE49-F238E27FC236}">
                <a16:creationId xmlns:a16="http://schemas.microsoft.com/office/drawing/2014/main" id="{1C8B9B3F-C7B6-4CAF-B7A8-5B22B8A92EEE}"/>
              </a:ext>
            </a:extLst>
          </p:cNvPr>
          <p:cNvSpPr/>
          <p:nvPr/>
        </p:nvSpPr>
        <p:spPr>
          <a:xfrm>
            <a:off x="5595331" y="1530740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27">
            <a:extLst>
              <a:ext uri="{FF2B5EF4-FFF2-40B4-BE49-F238E27FC236}">
                <a16:creationId xmlns:a16="http://schemas.microsoft.com/office/drawing/2014/main" id="{BAAE72C6-0206-4693-BFAB-DB9F80608CA8}"/>
              </a:ext>
            </a:extLst>
          </p:cNvPr>
          <p:cNvSpPr/>
          <p:nvPr/>
        </p:nvSpPr>
        <p:spPr>
          <a:xfrm>
            <a:off x="5599393" y="4281255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27">
            <a:extLst>
              <a:ext uri="{FF2B5EF4-FFF2-40B4-BE49-F238E27FC236}">
                <a16:creationId xmlns:a16="http://schemas.microsoft.com/office/drawing/2014/main" id="{1039AD47-49E6-4967-9FF0-370410CD5C63}"/>
              </a:ext>
            </a:extLst>
          </p:cNvPr>
          <p:cNvSpPr/>
          <p:nvPr/>
        </p:nvSpPr>
        <p:spPr>
          <a:xfrm>
            <a:off x="5599393" y="4572000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27">
            <a:extLst>
              <a:ext uri="{FF2B5EF4-FFF2-40B4-BE49-F238E27FC236}">
                <a16:creationId xmlns:a16="http://schemas.microsoft.com/office/drawing/2014/main" id="{CA44A7B7-DA34-419B-859B-C66A902CAC08}"/>
              </a:ext>
            </a:extLst>
          </p:cNvPr>
          <p:cNvSpPr/>
          <p:nvPr/>
        </p:nvSpPr>
        <p:spPr>
          <a:xfrm>
            <a:off x="5592086" y="5076740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C7EA67E-AF96-4F85-B344-096AE1CF665B}"/>
              </a:ext>
            </a:extLst>
          </p:cNvPr>
          <p:cNvSpPr txBox="1"/>
          <p:nvPr/>
        </p:nvSpPr>
        <p:spPr>
          <a:xfrm>
            <a:off x="646173" y="530694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Stack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6118BA0-4988-4375-A918-9964BEF221B4}"/>
              </a:ext>
            </a:extLst>
          </p:cNvPr>
          <p:cNvSpPr txBox="1"/>
          <p:nvPr/>
        </p:nvSpPr>
        <p:spPr>
          <a:xfrm>
            <a:off x="3564156" y="4512594"/>
            <a:ext cx="2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t</a:t>
            </a:r>
          </a:p>
        </p:txBody>
      </p:sp>
      <p:sp>
        <p:nvSpPr>
          <p:cNvPr id="15" name="Rechteraccolade 14">
            <a:extLst>
              <a:ext uri="{FF2B5EF4-FFF2-40B4-BE49-F238E27FC236}">
                <a16:creationId xmlns:a16="http://schemas.microsoft.com/office/drawing/2014/main" id="{A12A9430-32DF-4313-AF39-4147EECF583E}"/>
              </a:ext>
            </a:extLst>
          </p:cNvPr>
          <p:cNvSpPr/>
          <p:nvPr/>
        </p:nvSpPr>
        <p:spPr>
          <a:xfrm rot="16200000">
            <a:off x="3559985" y="4332217"/>
            <a:ext cx="250520" cy="1448410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9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4" grpId="0"/>
      <p:bldP spid="14" grpId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2BE944F-E745-4F79-98F1-4DAEE247C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7097340" cy="446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Heap-allocated values are very similar. The </a:t>
            </a:r>
            <a:r>
              <a:rPr lang="en-US" b="1" dirty="0" err="1"/>
              <a:t>s_heap</a:t>
            </a:r>
            <a:r>
              <a:rPr lang="en-US" dirty="0"/>
              <a:t> variable has a stack slot that only contains a pointer to a heap value. Dropping </a:t>
            </a:r>
            <a:r>
              <a:rPr lang="en-US" b="1" dirty="0" err="1"/>
              <a:t>s_heap</a:t>
            </a:r>
            <a:r>
              <a:rPr lang="en-US" dirty="0"/>
              <a:t> deallocates the stack slot AND the heap value!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BB35587-C1B1-4B20-AA8D-416F01DAC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318D555-CC5C-423D-A6B2-038C6166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30ABB8D-27E7-4498-A29B-0298A0BF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D241987-EAE9-4B79-9769-B7399A4CAEC8}"/>
              </a:ext>
            </a:extLst>
          </p:cNvPr>
          <p:cNvSpPr/>
          <p:nvPr/>
        </p:nvSpPr>
        <p:spPr>
          <a:xfrm>
            <a:off x="8343900" y="2690336"/>
            <a:ext cx="3848100" cy="1477328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s ==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5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 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s_heap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Box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(s);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"s = {}"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s_heap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</a:t>
            </a:r>
            <a:r>
              <a:rPr lang="en-US" dirty="0" err="1">
                <a:solidFill>
                  <a:srgbClr val="6A9955"/>
                </a:solidFill>
                <a:latin typeface="Consolas" panose="020B0609020204030204" pitchFamily="49" charset="0"/>
              </a:rPr>
              <a:t>s_heap</a:t>
            </a:r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is dropped here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Right Arrow 27">
            <a:extLst>
              <a:ext uri="{FF2B5EF4-FFF2-40B4-BE49-F238E27FC236}">
                <a16:creationId xmlns:a16="http://schemas.microsoft.com/office/drawing/2014/main" id="{19393CCE-A9E8-4E20-895A-DBC93581C9AD}"/>
              </a:ext>
            </a:extLst>
          </p:cNvPr>
          <p:cNvSpPr/>
          <p:nvPr/>
        </p:nvSpPr>
        <p:spPr>
          <a:xfrm>
            <a:off x="7904191" y="2757560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27">
            <a:extLst>
              <a:ext uri="{FF2B5EF4-FFF2-40B4-BE49-F238E27FC236}">
                <a16:creationId xmlns:a16="http://schemas.microsoft.com/office/drawing/2014/main" id="{431F4A81-0D2A-478E-A96E-6DA41C75C41C}"/>
              </a:ext>
            </a:extLst>
          </p:cNvPr>
          <p:cNvSpPr/>
          <p:nvPr/>
        </p:nvSpPr>
        <p:spPr>
          <a:xfrm>
            <a:off x="7904191" y="3054524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27">
            <a:extLst>
              <a:ext uri="{FF2B5EF4-FFF2-40B4-BE49-F238E27FC236}">
                <a16:creationId xmlns:a16="http://schemas.microsoft.com/office/drawing/2014/main" id="{F2C9D970-3A7C-48EE-944E-75AF5508D71B}"/>
              </a:ext>
            </a:extLst>
          </p:cNvPr>
          <p:cNvSpPr/>
          <p:nvPr/>
        </p:nvSpPr>
        <p:spPr>
          <a:xfrm>
            <a:off x="7904191" y="3351488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27">
            <a:extLst>
              <a:ext uri="{FF2B5EF4-FFF2-40B4-BE49-F238E27FC236}">
                <a16:creationId xmlns:a16="http://schemas.microsoft.com/office/drawing/2014/main" id="{A476FDB5-3913-4DB5-960E-AB215647019E}"/>
              </a:ext>
            </a:extLst>
          </p:cNvPr>
          <p:cNvSpPr/>
          <p:nvPr/>
        </p:nvSpPr>
        <p:spPr>
          <a:xfrm>
            <a:off x="7904191" y="3865212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D580E7-3F11-4E36-8F4F-6A3959B6760D}"/>
              </a:ext>
            </a:extLst>
          </p:cNvPr>
          <p:cNvSpPr/>
          <p:nvPr/>
        </p:nvSpPr>
        <p:spPr>
          <a:xfrm>
            <a:off x="866457" y="4167664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CD5A6C9-7024-4F36-B39D-BB0C227418E2}"/>
              </a:ext>
            </a:extLst>
          </p:cNvPr>
          <p:cNvSpPr txBox="1"/>
          <p:nvPr/>
        </p:nvSpPr>
        <p:spPr>
          <a:xfrm>
            <a:off x="0" y="422439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Stack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9DA8B5B-B1D5-4174-B118-257758C24F97}"/>
              </a:ext>
            </a:extLst>
          </p:cNvPr>
          <p:cNvSpPr/>
          <p:nvPr/>
        </p:nvSpPr>
        <p:spPr>
          <a:xfrm>
            <a:off x="231486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CBA5F13-9C2D-494A-83B5-93852CFE0B0C}"/>
              </a:ext>
            </a:extLst>
          </p:cNvPr>
          <p:cNvSpPr/>
          <p:nvPr/>
        </p:nvSpPr>
        <p:spPr>
          <a:xfrm>
            <a:off x="376327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34A3CE1-8FA3-40CB-BA64-72E9765DB78E}"/>
              </a:ext>
            </a:extLst>
          </p:cNvPr>
          <p:cNvSpPr/>
          <p:nvPr/>
        </p:nvSpPr>
        <p:spPr>
          <a:xfrm>
            <a:off x="866457" y="5450681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E58C9E9-35CB-4061-9A79-9E3C3CFF3FB9}"/>
              </a:ext>
            </a:extLst>
          </p:cNvPr>
          <p:cNvSpPr txBox="1"/>
          <p:nvPr/>
        </p:nvSpPr>
        <p:spPr>
          <a:xfrm>
            <a:off x="0" y="549753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Heap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5F4B591-786C-4141-9110-129433B9898D}"/>
              </a:ext>
            </a:extLst>
          </p:cNvPr>
          <p:cNvSpPr txBox="1"/>
          <p:nvPr/>
        </p:nvSpPr>
        <p:spPr>
          <a:xfrm>
            <a:off x="2899157" y="3408575"/>
            <a:ext cx="2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</a:t>
            </a:r>
          </a:p>
        </p:txBody>
      </p:sp>
      <p:sp>
        <p:nvSpPr>
          <p:cNvPr id="18" name="Rechteraccolade 17">
            <a:extLst>
              <a:ext uri="{FF2B5EF4-FFF2-40B4-BE49-F238E27FC236}">
                <a16:creationId xmlns:a16="http://schemas.microsoft.com/office/drawing/2014/main" id="{08689C64-2357-42F0-9022-DBEA8BE5BFED}"/>
              </a:ext>
            </a:extLst>
          </p:cNvPr>
          <p:cNvSpPr/>
          <p:nvPr/>
        </p:nvSpPr>
        <p:spPr>
          <a:xfrm rot="16200000">
            <a:off x="2889662" y="3264004"/>
            <a:ext cx="250520" cy="1376798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236A219-B070-4B23-A256-EFD2E95F2F85}"/>
              </a:ext>
            </a:extLst>
          </p:cNvPr>
          <p:cNvSpPr txBox="1"/>
          <p:nvPr/>
        </p:nvSpPr>
        <p:spPr>
          <a:xfrm>
            <a:off x="4032589" y="3404828"/>
            <a:ext cx="93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E1E1E"/>
                </a:solidFill>
              </a:rPr>
              <a:t>s_heap</a:t>
            </a:r>
            <a:endParaRPr lang="en-US" dirty="0">
              <a:solidFill>
                <a:srgbClr val="1E1E1E"/>
              </a:solidFill>
            </a:endParaRPr>
          </a:p>
        </p:txBody>
      </p:sp>
      <p:sp>
        <p:nvSpPr>
          <p:cNvPr id="23" name="Rechteraccolade 22">
            <a:extLst>
              <a:ext uri="{FF2B5EF4-FFF2-40B4-BE49-F238E27FC236}">
                <a16:creationId xmlns:a16="http://schemas.microsoft.com/office/drawing/2014/main" id="{92510BC1-90F7-49DF-884F-BD6478ACEBF2}"/>
              </a:ext>
            </a:extLst>
          </p:cNvPr>
          <p:cNvSpPr/>
          <p:nvPr/>
        </p:nvSpPr>
        <p:spPr>
          <a:xfrm rot="16200000">
            <a:off x="4338070" y="3264005"/>
            <a:ext cx="250520" cy="1376798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7B2C2C46-5BAD-435F-BFC6-C1D09B5853BF}"/>
              </a:ext>
            </a:extLst>
          </p:cNvPr>
          <p:cNvSpPr/>
          <p:nvPr/>
        </p:nvSpPr>
        <p:spPr>
          <a:xfrm>
            <a:off x="2314867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cxnSp>
        <p:nvCxnSpPr>
          <p:cNvPr id="26" name="Verbindingslijn: gebogen 25">
            <a:extLst>
              <a:ext uri="{FF2B5EF4-FFF2-40B4-BE49-F238E27FC236}">
                <a16:creationId xmlns:a16="http://schemas.microsoft.com/office/drawing/2014/main" id="{3CDB3528-CAD2-4347-8AF8-A712F9F7FD4F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rot="5400000">
            <a:off x="3363170" y="4326369"/>
            <a:ext cx="800214" cy="1448410"/>
          </a:xfrm>
          <a:prstGeom prst="bentConnector3">
            <a:avLst/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1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4" grpId="0" animBg="1"/>
      <p:bldP spid="14" grpId="1" animBg="1"/>
      <p:bldP spid="22" grpId="0"/>
      <p:bldP spid="22" grpId="1"/>
      <p:bldP spid="23" grpId="0" animBg="1"/>
      <p:bldP spid="23" grpId="1" animBg="1"/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BAEE1D1-4B71-4E3B-B022-20863E5D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07319"/>
            <a:ext cx="6716340" cy="47126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exact same thing happens with Vectors. The only difference is that Vectors occupy several stack slots. One of them is a </a:t>
            </a:r>
            <a:r>
              <a:rPr lang="en-US" b="1" dirty="0"/>
              <a:t>Box</a:t>
            </a:r>
            <a:r>
              <a:rPr lang="en-US" dirty="0"/>
              <a:t> that points to the vector's contents. The other stack slots contain the vector's </a:t>
            </a:r>
            <a:r>
              <a:rPr lang="en-US" b="1" dirty="0"/>
              <a:t>capacity</a:t>
            </a:r>
            <a:r>
              <a:rPr lang="en-US" dirty="0"/>
              <a:t> and </a:t>
            </a:r>
            <a:r>
              <a:rPr lang="en-US" b="1" dirty="0"/>
              <a:t>length</a:t>
            </a:r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8817917-F002-41D6-B6FB-B3C1E71A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5892AF-6187-4CA5-AFF5-0BB72F38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EB7C232-BC04-4875-A0D4-582112EF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C3EA2D6-31AE-455A-8034-124FAAAC7444}"/>
              </a:ext>
            </a:extLst>
          </p:cNvPr>
          <p:cNvSpPr/>
          <p:nvPr/>
        </p:nvSpPr>
        <p:spPr>
          <a:xfrm>
            <a:off x="7696200" y="2172603"/>
            <a:ext cx="4495800" cy="1477328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s ==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5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 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v: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&gt; =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"v = {:?}"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v);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v is dropped here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18DEA29-892C-4AAB-9C6B-D3A8C76208F2}"/>
              </a:ext>
            </a:extLst>
          </p:cNvPr>
          <p:cNvSpPr/>
          <p:nvPr/>
        </p:nvSpPr>
        <p:spPr>
          <a:xfrm>
            <a:off x="866457" y="4167664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5CD1CA1-20D0-4710-ABC3-A56B2D3E0045}"/>
              </a:ext>
            </a:extLst>
          </p:cNvPr>
          <p:cNvSpPr txBox="1"/>
          <p:nvPr/>
        </p:nvSpPr>
        <p:spPr>
          <a:xfrm>
            <a:off x="0" y="422439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Stack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6575293-6836-48FD-BD09-E9133A90FDA6}"/>
              </a:ext>
            </a:extLst>
          </p:cNvPr>
          <p:cNvSpPr/>
          <p:nvPr/>
        </p:nvSpPr>
        <p:spPr>
          <a:xfrm>
            <a:off x="231486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9A9542B-3656-4B7C-B42C-F681522BCF9A}"/>
              </a:ext>
            </a:extLst>
          </p:cNvPr>
          <p:cNvSpPr/>
          <p:nvPr/>
        </p:nvSpPr>
        <p:spPr>
          <a:xfrm>
            <a:off x="376327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CC30B4E-C4AC-47DA-98A3-1DC1FBF85D95}"/>
              </a:ext>
            </a:extLst>
          </p:cNvPr>
          <p:cNvSpPr/>
          <p:nvPr/>
        </p:nvSpPr>
        <p:spPr>
          <a:xfrm>
            <a:off x="866457" y="5450681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479BCFA-C51A-4EAD-A039-AF1C3D90FCEE}"/>
              </a:ext>
            </a:extLst>
          </p:cNvPr>
          <p:cNvSpPr txBox="1"/>
          <p:nvPr/>
        </p:nvSpPr>
        <p:spPr>
          <a:xfrm>
            <a:off x="0" y="549753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Heap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0094F54-CB5E-4CB1-992A-7BAFDFD7910C}"/>
              </a:ext>
            </a:extLst>
          </p:cNvPr>
          <p:cNvSpPr txBox="1"/>
          <p:nvPr/>
        </p:nvSpPr>
        <p:spPr>
          <a:xfrm>
            <a:off x="2899157" y="3408575"/>
            <a:ext cx="2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</a:t>
            </a:r>
          </a:p>
        </p:txBody>
      </p:sp>
      <p:sp>
        <p:nvSpPr>
          <p:cNvPr id="14" name="Rechteraccolade 13">
            <a:extLst>
              <a:ext uri="{FF2B5EF4-FFF2-40B4-BE49-F238E27FC236}">
                <a16:creationId xmlns:a16="http://schemas.microsoft.com/office/drawing/2014/main" id="{B3230108-6B88-4293-89C0-78BCD811AB3B}"/>
              </a:ext>
            </a:extLst>
          </p:cNvPr>
          <p:cNvSpPr/>
          <p:nvPr/>
        </p:nvSpPr>
        <p:spPr>
          <a:xfrm rot="16200000">
            <a:off x="2889662" y="3264004"/>
            <a:ext cx="250520" cy="1376798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E6855BE-7186-40CE-8162-B1E3DB8C7166}"/>
              </a:ext>
            </a:extLst>
          </p:cNvPr>
          <p:cNvSpPr txBox="1"/>
          <p:nvPr/>
        </p:nvSpPr>
        <p:spPr>
          <a:xfrm>
            <a:off x="5791916" y="3404828"/>
            <a:ext cx="2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v</a:t>
            </a:r>
          </a:p>
        </p:txBody>
      </p:sp>
      <p:sp>
        <p:nvSpPr>
          <p:cNvPr id="16" name="Rechteraccolade 15">
            <a:extLst>
              <a:ext uri="{FF2B5EF4-FFF2-40B4-BE49-F238E27FC236}">
                <a16:creationId xmlns:a16="http://schemas.microsoft.com/office/drawing/2014/main" id="{53999549-8A15-45A2-A799-478093DB94D7}"/>
              </a:ext>
            </a:extLst>
          </p:cNvPr>
          <p:cNvSpPr/>
          <p:nvPr/>
        </p:nvSpPr>
        <p:spPr>
          <a:xfrm rot="16200000">
            <a:off x="5816460" y="1785615"/>
            <a:ext cx="250520" cy="4333577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070D7133-B795-4B42-A1E3-BAE50E2B71E2}"/>
              </a:ext>
            </a:extLst>
          </p:cNvPr>
          <p:cNvSpPr/>
          <p:nvPr/>
        </p:nvSpPr>
        <p:spPr>
          <a:xfrm>
            <a:off x="2314867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8" name="Verbindingslijn: gebogen 17">
            <a:extLst>
              <a:ext uri="{FF2B5EF4-FFF2-40B4-BE49-F238E27FC236}">
                <a16:creationId xmlns:a16="http://schemas.microsoft.com/office/drawing/2014/main" id="{4F416301-5896-4270-A31A-4663D44FD494}"/>
              </a:ext>
            </a:extLst>
          </p:cNvPr>
          <p:cNvCxnSpPr>
            <a:cxnSpLocks/>
            <a:stCxn id="10" idx="2"/>
            <a:endCxn id="17" idx="0"/>
          </p:cNvCxnSpPr>
          <p:nvPr/>
        </p:nvCxnSpPr>
        <p:spPr>
          <a:xfrm rot="5400000">
            <a:off x="3363170" y="4326369"/>
            <a:ext cx="800214" cy="1448410"/>
          </a:xfrm>
          <a:prstGeom prst="bentConnector3">
            <a:avLst/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hoek 18">
            <a:extLst>
              <a:ext uri="{FF2B5EF4-FFF2-40B4-BE49-F238E27FC236}">
                <a16:creationId xmlns:a16="http://schemas.microsoft.com/office/drawing/2014/main" id="{3B410366-50B9-4E9C-8C81-91611DA6D901}"/>
              </a:ext>
            </a:extLst>
          </p:cNvPr>
          <p:cNvSpPr/>
          <p:nvPr/>
        </p:nvSpPr>
        <p:spPr>
          <a:xfrm>
            <a:off x="521168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5B551B7-F8E4-4C41-87D5-46F3558CB43B}"/>
              </a:ext>
            </a:extLst>
          </p:cNvPr>
          <p:cNvSpPr/>
          <p:nvPr/>
        </p:nvSpPr>
        <p:spPr>
          <a:xfrm>
            <a:off x="6660096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F392CC0F-2F3F-434A-8F54-545C46CAAAA4}"/>
              </a:ext>
            </a:extLst>
          </p:cNvPr>
          <p:cNvSpPr/>
          <p:nvPr/>
        </p:nvSpPr>
        <p:spPr>
          <a:xfrm>
            <a:off x="3763277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DF533F3F-BCA3-426C-A769-831E36B0DC9F}"/>
              </a:ext>
            </a:extLst>
          </p:cNvPr>
          <p:cNvSpPr/>
          <p:nvPr/>
        </p:nvSpPr>
        <p:spPr>
          <a:xfrm>
            <a:off x="5211686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Right Arrow 27">
            <a:extLst>
              <a:ext uri="{FF2B5EF4-FFF2-40B4-BE49-F238E27FC236}">
                <a16:creationId xmlns:a16="http://schemas.microsoft.com/office/drawing/2014/main" id="{CD123728-5F11-4D0F-9FA7-4F38533E5072}"/>
              </a:ext>
            </a:extLst>
          </p:cNvPr>
          <p:cNvSpPr/>
          <p:nvPr/>
        </p:nvSpPr>
        <p:spPr>
          <a:xfrm>
            <a:off x="7333318" y="2207413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7">
            <a:extLst>
              <a:ext uri="{FF2B5EF4-FFF2-40B4-BE49-F238E27FC236}">
                <a16:creationId xmlns:a16="http://schemas.microsoft.com/office/drawing/2014/main" id="{DE6EFA56-5931-42B7-8FFB-15CCBA279D77}"/>
              </a:ext>
            </a:extLst>
          </p:cNvPr>
          <p:cNvSpPr/>
          <p:nvPr/>
        </p:nvSpPr>
        <p:spPr>
          <a:xfrm>
            <a:off x="7333318" y="2504377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7">
            <a:extLst>
              <a:ext uri="{FF2B5EF4-FFF2-40B4-BE49-F238E27FC236}">
                <a16:creationId xmlns:a16="http://schemas.microsoft.com/office/drawing/2014/main" id="{C3923295-1DDC-4344-9891-93661A68CE62}"/>
              </a:ext>
            </a:extLst>
          </p:cNvPr>
          <p:cNvSpPr/>
          <p:nvPr/>
        </p:nvSpPr>
        <p:spPr>
          <a:xfrm>
            <a:off x="7333318" y="2801341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7">
            <a:extLst>
              <a:ext uri="{FF2B5EF4-FFF2-40B4-BE49-F238E27FC236}">
                <a16:creationId xmlns:a16="http://schemas.microsoft.com/office/drawing/2014/main" id="{D685AD2B-89DF-44A9-974C-05020ED36581}"/>
              </a:ext>
            </a:extLst>
          </p:cNvPr>
          <p:cNvSpPr/>
          <p:nvPr/>
        </p:nvSpPr>
        <p:spPr>
          <a:xfrm>
            <a:off x="7333318" y="3315065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CBA05155-89EF-4DEF-9A66-25038BD3C7D1}"/>
              </a:ext>
            </a:extLst>
          </p:cNvPr>
          <p:cNvSpPr txBox="1"/>
          <p:nvPr/>
        </p:nvSpPr>
        <p:spPr>
          <a:xfrm>
            <a:off x="5420365" y="462776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capacity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3F0EA91-90F8-4C45-86DB-52B2FDC12ACE}"/>
              </a:ext>
            </a:extLst>
          </p:cNvPr>
          <p:cNvSpPr txBox="1"/>
          <p:nvPr/>
        </p:nvSpPr>
        <p:spPr>
          <a:xfrm>
            <a:off x="6977776" y="462241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length</a:t>
            </a:r>
          </a:p>
        </p:txBody>
      </p:sp>
    </p:spTree>
    <p:extLst>
      <p:ext uri="{BB962C8B-B14F-4D97-AF65-F5344CB8AC3E}">
        <p14:creationId xmlns:p14="http://schemas.microsoft.com/office/powerpoint/2010/main" val="105896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/>
      <p:bldP spid="15" grpId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/>
      <p:bldP spid="27" grpId="1"/>
      <p:bldP spid="28" grpId="0"/>
      <p:bldP spid="2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BAEE1D1-4B71-4E3B-B022-20863E5D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07319"/>
            <a:ext cx="8246810" cy="47126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We've only looked at simple ownership relationships so far. In practice, ownership relationships form trees. The value(s) owned by a variable can own other values themselves! When the program drops v, it will deallocate all values in v's ownership tree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8817917-F002-41D6-B6FB-B3C1E71A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5892AF-6187-4CA5-AFF5-0BB72F38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EB7C232-BC04-4875-A0D4-582112EF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Trees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18DEA29-892C-4AAB-9C6B-D3A8C76208F2}"/>
              </a:ext>
            </a:extLst>
          </p:cNvPr>
          <p:cNvSpPr/>
          <p:nvPr/>
        </p:nvSpPr>
        <p:spPr>
          <a:xfrm>
            <a:off x="866457" y="4167664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5CD1CA1-20D0-4710-ABC3-A56B2D3E0045}"/>
              </a:ext>
            </a:extLst>
          </p:cNvPr>
          <p:cNvSpPr txBox="1"/>
          <p:nvPr/>
        </p:nvSpPr>
        <p:spPr>
          <a:xfrm>
            <a:off x="0" y="422439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Stack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6575293-6836-48FD-BD09-E9133A90FDA6}"/>
              </a:ext>
            </a:extLst>
          </p:cNvPr>
          <p:cNvSpPr/>
          <p:nvPr/>
        </p:nvSpPr>
        <p:spPr>
          <a:xfrm>
            <a:off x="231486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9A9542B-3656-4B7C-B42C-F681522BCF9A}"/>
              </a:ext>
            </a:extLst>
          </p:cNvPr>
          <p:cNvSpPr/>
          <p:nvPr/>
        </p:nvSpPr>
        <p:spPr>
          <a:xfrm>
            <a:off x="376327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CC30B4E-C4AC-47DA-98A3-1DC1FBF85D95}"/>
              </a:ext>
            </a:extLst>
          </p:cNvPr>
          <p:cNvSpPr/>
          <p:nvPr/>
        </p:nvSpPr>
        <p:spPr>
          <a:xfrm>
            <a:off x="866457" y="5450681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479BCFA-C51A-4EAD-A039-AF1C3D90FCEE}"/>
              </a:ext>
            </a:extLst>
          </p:cNvPr>
          <p:cNvSpPr txBox="1"/>
          <p:nvPr/>
        </p:nvSpPr>
        <p:spPr>
          <a:xfrm>
            <a:off x="0" y="549753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Heap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0094F54-CB5E-4CB1-992A-7BAFDFD7910C}"/>
              </a:ext>
            </a:extLst>
          </p:cNvPr>
          <p:cNvSpPr txBox="1"/>
          <p:nvPr/>
        </p:nvSpPr>
        <p:spPr>
          <a:xfrm>
            <a:off x="2899157" y="3408575"/>
            <a:ext cx="2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</a:t>
            </a:r>
          </a:p>
        </p:txBody>
      </p:sp>
      <p:sp>
        <p:nvSpPr>
          <p:cNvPr id="14" name="Rechteraccolade 13">
            <a:extLst>
              <a:ext uri="{FF2B5EF4-FFF2-40B4-BE49-F238E27FC236}">
                <a16:creationId xmlns:a16="http://schemas.microsoft.com/office/drawing/2014/main" id="{B3230108-6B88-4293-89C0-78BCD811AB3B}"/>
              </a:ext>
            </a:extLst>
          </p:cNvPr>
          <p:cNvSpPr/>
          <p:nvPr/>
        </p:nvSpPr>
        <p:spPr>
          <a:xfrm rot="16200000">
            <a:off x="2889662" y="3264004"/>
            <a:ext cx="250520" cy="1376798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E6855BE-7186-40CE-8162-B1E3DB8C7166}"/>
              </a:ext>
            </a:extLst>
          </p:cNvPr>
          <p:cNvSpPr txBox="1"/>
          <p:nvPr/>
        </p:nvSpPr>
        <p:spPr>
          <a:xfrm>
            <a:off x="5791916" y="3404828"/>
            <a:ext cx="2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v</a:t>
            </a:r>
          </a:p>
        </p:txBody>
      </p:sp>
      <p:sp>
        <p:nvSpPr>
          <p:cNvPr id="16" name="Rechteraccolade 15">
            <a:extLst>
              <a:ext uri="{FF2B5EF4-FFF2-40B4-BE49-F238E27FC236}">
                <a16:creationId xmlns:a16="http://schemas.microsoft.com/office/drawing/2014/main" id="{53999549-8A15-45A2-A799-478093DB94D7}"/>
              </a:ext>
            </a:extLst>
          </p:cNvPr>
          <p:cNvSpPr/>
          <p:nvPr/>
        </p:nvSpPr>
        <p:spPr>
          <a:xfrm rot="16200000">
            <a:off x="5816460" y="1785615"/>
            <a:ext cx="250520" cy="4333577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070D7133-B795-4B42-A1E3-BAE50E2B71E2}"/>
              </a:ext>
            </a:extLst>
          </p:cNvPr>
          <p:cNvSpPr/>
          <p:nvPr/>
        </p:nvSpPr>
        <p:spPr>
          <a:xfrm>
            <a:off x="2314867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Verbindingslijn: gebogen 17">
            <a:extLst>
              <a:ext uri="{FF2B5EF4-FFF2-40B4-BE49-F238E27FC236}">
                <a16:creationId xmlns:a16="http://schemas.microsoft.com/office/drawing/2014/main" id="{4F416301-5896-4270-A31A-4663D44FD494}"/>
              </a:ext>
            </a:extLst>
          </p:cNvPr>
          <p:cNvCxnSpPr>
            <a:cxnSpLocks/>
            <a:stCxn id="10" idx="2"/>
            <a:endCxn id="17" idx="0"/>
          </p:cNvCxnSpPr>
          <p:nvPr/>
        </p:nvCxnSpPr>
        <p:spPr>
          <a:xfrm rot="5400000">
            <a:off x="3363170" y="4326369"/>
            <a:ext cx="800214" cy="1448410"/>
          </a:xfrm>
          <a:prstGeom prst="bentConnector3">
            <a:avLst/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hoek 18">
            <a:extLst>
              <a:ext uri="{FF2B5EF4-FFF2-40B4-BE49-F238E27FC236}">
                <a16:creationId xmlns:a16="http://schemas.microsoft.com/office/drawing/2014/main" id="{3B410366-50B9-4E9C-8C81-91611DA6D901}"/>
              </a:ext>
            </a:extLst>
          </p:cNvPr>
          <p:cNvSpPr/>
          <p:nvPr/>
        </p:nvSpPr>
        <p:spPr>
          <a:xfrm>
            <a:off x="521168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5B551B7-F8E4-4C41-87D5-46F3558CB43B}"/>
              </a:ext>
            </a:extLst>
          </p:cNvPr>
          <p:cNvSpPr/>
          <p:nvPr/>
        </p:nvSpPr>
        <p:spPr>
          <a:xfrm>
            <a:off x="6660096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F392CC0F-2F3F-434A-8F54-545C46CAAAA4}"/>
              </a:ext>
            </a:extLst>
          </p:cNvPr>
          <p:cNvSpPr/>
          <p:nvPr/>
        </p:nvSpPr>
        <p:spPr>
          <a:xfrm>
            <a:off x="3763277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DF533F3F-BCA3-426C-A769-831E36B0DC9F}"/>
              </a:ext>
            </a:extLst>
          </p:cNvPr>
          <p:cNvSpPr/>
          <p:nvPr/>
        </p:nvSpPr>
        <p:spPr>
          <a:xfrm>
            <a:off x="5211686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CBA05155-89EF-4DEF-9A66-25038BD3C7D1}"/>
              </a:ext>
            </a:extLst>
          </p:cNvPr>
          <p:cNvSpPr txBox="1"/>
          <p:nvPr/>
        </p:nvSpPr>
        <p:spPr>
          <a:xfrm>
            <a:off x="5420365" y="462776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capacity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3F0EA91-90F8-4C45-86DB-52B2FDC12ACE}"/>
              </a:ext>
            </a:extLst>
          </p:cNvPr>
          <p:cNvSpPr txBox="1"/>
          <p:nvPr/>
        </p:nvSpPr>
        <p:spPr>
          <a:xfrm>
            <a:off x="6977776" y="462241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length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8C1F8D1E-B9D7-41D8-8C88-0650A1337EFF}"/>
              </a:ext>
            </a:extLst>
          </p:cNvPr>
          <p:cNvSpPr/>
          <p:nvPr/>
        </p:nvSpPr>
        <p:spPr>
          <a:xfrm>
            <a:off x="8822811" y="1838628"/>
            <a:ext cx="3192780" cy="1477328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mut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 =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v.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push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Box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v.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push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Box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v.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push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Box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"v = {:?}"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v);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758F6FC5-AA8E-4CAE-91A2-C451B08F7435}"/>
              </a:ext>
            </a:extLst>
          </p:cNvPr>
          <p:cNvSpPr/>
          <p:nvPr/>
        </p:nvSpPr>
        <p:spPr>
          <a:xfrm>
            <a:off x="6660096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CC4BB66A-27D7-46B2-85A0-09615CD1856A}"/>
              </a:ext>
            </a:extLst>
          </p:cNvPr>
          <p:cNvSpPr/>
          <p:nvPr/>
        </p:nvSpPr>
        <p:spPr>
          <a:xfrm>
            <a:off x="8108506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B7D94B75-145B-485A-BE53-3817977CDB87}"/>
              </a:ext>
            </a:extLst>
          </p:cNvPr>
          <p:cNvSpPr/>
          <p:nvPr/>
        </p:nvSpPr>
        <p:spPr>
          <a:xfrm>
            <a:off x="9556915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34" name="Verbindingslijn: gebogen 33">
            <a:extLst>
              <a:ext uri="{FF2B5EF4-FFF2-40B4-BE49-F238E27FC236}">
                <a16:creationId xmlns:a16="http://schemas.microsoft.com/office/drawing/2014/main" id="{B1CCEC8D-EBE0-4FDD-B2B8-81024025185F}"/>
              </a:ext>
            </a:extLst>
          </p:cNvPr>
          <p:cNvCxnSpPr>
            <a:cxnSpLocks/>
            <a:stCxn id="17" idx="2"/>
            <a:endCxn id="30" idx="2"/>
          </p:cNvCxnSpPr>
          <p:nvPr/>
        </p:nvCxnSpPr>
        <p:spPr>
          <a:xfrm rot="16200000" flipH="1">
            <a:off x="5211686" y="3760869"/>
            <a:ext cx="12700" cy="4345229"/>
          </a:xfrm>
          <a:prstGeom prst="bentConnector3">
            <a:avLst>
              <a:gd name="adj1" fmla="val 1800000"/>
            </a:avLst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ingslijn: gebogen 35">
            <a:extLst>
              <a:ext uri="{FF2B5EF4-FFF2-40B4-BE49-F238E27FC236}">
                <a16:creationId xmlns:a16="http://schemas.microsoft.com/office/drawing/2014/main" id="{6E27392B-4866-4CA5-B741-F8A80DAEA0A4}"/>
              </a:ext>
            </a:extLst>
          </p:cNvPr>
          <p:cNvCxnSpPr>
            <a:cxnSpLocks/>
            <a:stCxn id="21" idx="2"/>
            <a:endCxn id="31" idx="2"/>
          </p:cNvCxnSpPr>
          <p:nvPr/>
        </p:nvCxnSpPr>
        <p:spPr>
          <a:xfrm rot="16200000" flipH="1">
            <a:off x="6660096" y="3760869"/>
            <a:ext cx="12700" cy="4345229"/>
          </a:xfrm>
          <a:prstGeom prst="bentConnector3">
            <a:avLst>
              <a:gd name="adj1" fmla="val 1380000"/>
            </a:avLst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Verbindingslijn: gebogen 39">
            <a:extLst>
              <a:ext uri="{FF2B5EF4-FFF2-40B4-BE49-F238E27FC236}">
                <a16:creationId xmlns:a16="http://schemas.microsoft.com/office/drawing/2014/main" id="{8915FD2C-EFB9-45AF-8EB8-AAE5EAAA3F1E}"/>
              </a:ext>
            </a:extLst>
          </p:cNvPr>
          <p:cNvCxnSpPr>
            <a:cxnSpLocks/>
            <a:stCxn id="22" idx="2"/>
            <a:endCxn id="32" idx="2"/>
          </p:cNvCxnSpPr>
          <p:nvPr/>
        </p:nvCxnSpPr>
        <p:spPr>
          <a:xfrm rot="16200000" flipH="1">
            <a:off x="8108505" y="3760869"/>
            <a:ext cx="12700" cy="4345229"/>
          </a:xfrm>
          <a:prstGeom prst="bentConnector3">
            <a:avLst>
              <a:gd name="adj1" fmla="val 960000"/>
            </a:avLst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044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BAEE1D1-4B71-4E3B-B022-20863E5D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07319"/>
            <a:ext cx="8246810" cy="47126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One interesting consequence of Rust's ownership mechanism is that it is not possible to construct doubly-linked lists in safe Rust code. </a:t>
            </a:r>
          </a:p>
          <a:p>
            <a:pPr marL="0" indent="0">
              <a:buNone/>
            </a:pPr>
            <a:r>
              <a:rPr lang="en-US" dirty="0"/>
              <a:t>In a doubly-linked list, every value would be owned by </a:t>
            </a:r>
            <a:r>
              <a:rPr lang="en-US" b="1" dirty="0"/>
              <a:t>two</a:t>
            </a:r>
            <a:r>
              <a:rPr lang="en-US" dirty="0"/>
              <a:t> other values!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8817917-F002-41D6-B6FB-B3C1E71A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5892AF-6187-4CA5-AFF5-0BB72F38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EB7C232-BC04-4875-A0D4-582112EF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Trees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18DEA29-892C-4AAB-9C6B-D3A8C76208F2}"/>
              </a:ext>
            </a:extLst>
          </p:cNvPr>
          <p:cNvSpPr/>
          <p:nvPr/>
        </p:nvSpPr>
        <p:spPr>
          <a:xfrm>
            <a:off x="866457" y="4167664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5CD1CA1-20D0-4710-ABC3-A56B2D3E0045}"/>
              </a:ext>
            </a:extLst>
          </p:cNvPr>
          <p:cNvSpPr txBox="1"/>
          <p:nvPr/>
        </p:nvSpPr>
        <p:spPr>
          <a:xfrm>
            <a:off x="0" y="422439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Stack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6575293-6836-48FD-BD09-E9133A90FDA6}"/>
              </a:ext>
            </a:extLst>
          </p:cNvPr>
          <p:cNvSpPr/>
          <p:nvPr/>
        </p:nvSpPr>
        <p:spPr>
          <a:xfrm>
            <a:off x="231486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9A9542B-3656-4B7C-B42C-F681522BCF9A}"/>
              </a:ext>
            </a:extLst>
          </p:cNvPr>
          <p:cNvSpPr/>
          <p:nvPr/>
        </p:nvSpPr>
        <p:spPr>
          <a:xfrm>
            <a:off x="376327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CC30B4E-C4AC-47DA-98A3-1DC1FBF85D95}"/>
              </a:ext>
            </a:extLst>
          </p:cNvPr>
          <p:cNvSpPr/>
          <p:nvPr/>
        </p:nvSpPr>
        <p:spPr>
          <a:xfrm>
            <a:off x="866457" y="5450681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479BCFA-C51A-4EAD-A039-AF1C3D90FCEE}"/>
              </a:ext>
            </a:extLst>
          </p:cNvPr>
          <p:cNvSpPr txBox="1"/>
          <p:nvPr/>
        </p:nvSpPr>
        <p:spPr>
          <a:xfrm>
            <a:off x="0" y="549753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Heap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0094F54-CB5E-4CB1-992A-7BAFDFD7910C}"/>
              </a:ext>
            </a:extLst>
          </p:cNvPr>
          <p:cNvSpPr txBox="1"/>
          <p:nvPr/>
        </p:nvSpPr>
        <p:spPr>
          <a:xfrm>
            <a:off x="2899157" y="3408575"/>
            <a:ext cx="2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</a:t>
            </a:r>
          </a:p>
        </p:txBody>
      </p:sp>
      <p:sp>
        <p:nvSpPr>
          <p:cNvPr id="14" name="Rechteraccolade 13">
            <a:extLst>
              <a:ext uri="{FF2B5EF4-FFF2-40B4-BE49-F238E27FC236}">
                <a16:creationId xmlns:a16="http://schemas.microsoft.com/office/drawing/2014/main" id="{B3230108-6B88-4293-89C0-78BCD811AB3B}"/>
              </a:ext>
            </a:extLst>
          </p:cNvPr>
          <p:cNvSpPr/>
          <p:nvPr/>
        </p:nvSpPr>
        <p:spPr>
          <a:xfrm rot="16200000">
            <a:off x="2889662" y="3264004"/>
            <a:ext cx="250520" cy="1376798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E6855BE-7186-40CE-8162-B1E3DB8C7166}"/>
              </a:ext>
            </a:extLst>
          </p:cNvPr>
          <p:cNvSpPr txBox="1"/>
          <p:nvPr/>
        </p:nvSpPr>
        <p:spPr>
          <a:xfrm>
            <a:off x="5791916" y="3404828"/>
            <a:ext cx="2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v</a:t>
            </a:r>
          </a:p>
        </p:txBody>
      </p:sp>
      <p:sp>
        <p:nvSpPr>
          <p:cNvPr id="16" name="Rechteraccolade 15">
            <a:extLst>
              <a:ext uri="{FF2B5EF4-FFF2-40B4-BE49-F238E27FC236}">
                <a16:creationId xmlns:a16="http://schemas.microsoft.com/office/drawing/2014/main" id="{53999549-8A15-45A2-A799-478093DB94D7}"/>
              </a:ext>
            </a:extLst>
          </p:cNvPr>
          <p:cNvSpPr/>
          <p:nvPr/>
        </p:nvSpPr>
        <p:spPr>
          <a:xfrm rot="16200000">
            <a:off x="5816460" y="1785615"/>
            <a:ext cx="250520" cy="4333577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070D7133-B795-4B42-A1E3-BAE50E2B71E2}"/>
              </a:ext>
            </a:extLst>
          </p:cNvPr>
          <p:cNvSpPr/>
          <p:nvPr/>
        </p:nvSpPr>
        <p:spPr>
          <a:xfrm>
            <a:off x="2314867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Verbindingslijn: gebogen 17">
            <a:extLst>
              <a:ext uri="{FF2B5EF4-FFF2-40B4-BE49-F238E27FC236}">
                <a16:creationId xmlns:a16="http://schemas.microsoft.com/office/drawing/2014/main" id="{4F416301-5896-4270-A31A-4663D44FD494}"/>
              </a:ext>
            </a:extLst>
          </p:cNvPr>
          <p:cNvCxnSpPr>
            <a:cxnSpLocks/>
            <a:stCxn id="10" idx="2"/>
            <a:endCxn id="17" idx="0"/>
          </p:cNvCxnSpPr>
          <p:nvPr/>
        </p:nvCxnSpPr>
        <p:spPr>
          <a:xfrm rot="5400000">
            <a:off x="3363170" y="4326369"/>
            <a:ext cx="800214" cy="1448410"/>
          </a:xfrm>
          <a:prstGeom prst="bentConnector3">
            <a:avLst/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hoek 18">
            <a:extLst>
              <a:ext uri="{FF2B5EF4-FFF2-40B4-BE49-F238E27FC236}">
                <a16:creationId xmlns:a16="http://schemas.microsoft.com/office/drawing/2014/main" id="{3B410366-50B9-4E9C-8C81-91611DA6D901}"/>
              </a:ext>
            </a:extLst>
          </p:cNvPr>
          <p:cNvSpPr/>
          <p:nvPr/>
        </p:nvSpPr>
        <p:spPr>
          <a:xfrm>
            <a:off x="5211687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5B551B7-F8E4-4C41-87D5-46F3558CB43B}"/>
              </a:ext>
            </a:extLst>
          </p:cNvPr>
          <p:cNvSpPr/>
          <p:nvPr/>
        </p:nvSpPr>
        <p:spPr>
          <a:xfrm>
            <a:off x="6660096" y="4167664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F392CC0F-2F3F-434A-8F54-545C46CAAAA4}"/>
              </a:ext>
            </a:extLst>
          </p:cNvPr>
          <p:cNvSpPr/>
          <p:nvPr/>
        </p:nvSpPr>
        <p:spPr>
          <a:xfrm>
            <a:off x="3763277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DF533F3F-BCA3-426C-A769-831E36B0DC9F}"/>
              </a:ext>
            </a:extLst>
          </p:cNvPr>
          <p:cNvSpPr/>
          <p:nvPr/>
        </p:nvSpPr>
        <p:spPr>
          <a:xfrm>
            <a:off x="5211686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CBA05155-89EF-4DEF-9A66-25038BD3C7D1}"/>
              </a:ext>
            </a:extLst>
          </p:cNvPr>
          <p:cNvSpPr txBox="1"/>
          <p:nvPr/>
        </p:nvSpPr>
        <p:spPr>
          <a:xfrm>
            <a:off x="5420365" y="462776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capacity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3F0EA91-90F8-4C45-86DB-52B2FDC12ACE}"/>
              </a:ext>
            </a:extLst>
          </p:cNvPr>
          <p:cNvSpPr txBox="1"/>
          <p:nvPr/>
        </p:nvSpPr>
        <p:spPr>
          <a:xfrm>
            <a:off x="6977776" y="462241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length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8C1F8D1E-B9D7-41D8-8C88-0650A1337EFF}"/>
              </a:ext>
            </a:extLst>
          </p:cNvPr>
          <p:cNvSpPr/>
          <p:nvPr/>
        </p:nvSpPr>
        <p:spPr>
          <a:xfrm>
            <a:off x="8822811" y="1838628"/>
            <a:ext cx="3192780" cy="1477328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mut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 =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v.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push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Box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v.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push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Box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v.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push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Box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"v = {:?}"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v);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758F6FC5-AA8E-4CAE-91A2-C451B08F7435}"/>
              </a:ext>
            </a:extLst>
          </p:cNvPr>
          <p:cNvSpPr/>
          <p:nvPr/>
        </p:nvSpPr>
        <p:spPr>
          <a:xfrm>
            <a:off x="6660096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CC4BB66A-27D7-46B2-85A0-09615CD1856A}"/>
              </a:ext>
            </a:extLst>
          </p:cNvPr>
          <p:cNvSpPr/>
          <p:nvPr/>
        </p:nvSpPr>
        <p:spPr>
          <a:xfrm>
            <a:off x="8108506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B7D94B75-145B-485A-BE53-3817977CDB87}"/>
              </a:ext>
            </a:extLst>
          </p:cNvPr>
          <p:cNvSpPr/>
          <p:nvPr/>
        </p:nvSpPr>
        <p:spPr>
          <a:xfrm>
            <a:off x="9556915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34" name="Verbindingslijn: gebogen 33">
            <a:extLst>
              <a:ext uri="{FF2B5EF4-FFF2-40B4-BE49-F238E27FC236}">
                <a16:creationId xmlns:a16="http://schemas.microsoft.com/office/drawing/2014/main" id="{B1CCEC8D-EBE0-4FDD-B2B8-81024025185F}"/>
              </a:ext>
            </a:extLst>
          </p:cNvPr>
          <p:cNvCxnSpPr>
            <a:cxnSpLocks/>
            <a:stCxn id="17" idx="2"/>
            <a:endCxn id="30" idx="2"/>
          </p:cNvCxnSpPr>
          <p:nvPr/>
        </p:nvCxnSpPr>
        <p:spPr>
          <a:xfrm rot="16200000" flipH="1">
            <a:off x="5211686" y="3760869"/>
            <a:ext cx="12700" cy="4345229"/>
          </a:xfrm>
          <a:prstGeom prst="bentConnector3">
            <a:avLst>
              <a:gd name="adj1" fmla="val 1800000"/>
            </a:avLst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ingslijn: gebogen 35">
            <a:extLst>
              <a:ext uri="{FF2B5EF4-FFF2-40B4-BE49-F238E27FC236}">
                <a16:creationId xmlns:a16="http://schemas.microsoft.com/office/drawing/2014/main" id="{6E27392B-4866-4CA5-B741-F8A80DAEA0A4}"/>
              </a:ext>
            </a:extLst>
          </p:cNvPr>
          <p:cNvCxnSpPr>
            <a:cxnSpLocks/>
            <a:stCxn id="21" idx="2"/>
            <a:endCxn id="31" idx="2"/>
          </p:cNvCxnSpPr>
          <p:nvPr/>
        </p:nvCxnSpPr>
        <p:spPr>
          <a:xfrm rot="16200000" flipH="1">
            <a:off x="6660096" y="3760869"/>
            <a:ext cx="12700" cy="4345229"/>
          </a:xfrm>
          <a:prstGeom prst="bentConnector3">
            <a:avLst>
              <a:gd name="adj1" fmla="val 1380000"/>
            </a:avLst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Verbindingslijn: gebogen 39">
            <a:extLst>
              <a:ext uri="{FF2B5EF4-FFF2-40B4-BE49-F238E27FC236}">
                <a16:creationId xmlns:a16="http://schemas.microsoft.com/office/drawing/2014/main" id="{8915FD2C-EFB9-45AF-8EB8-AAE5EAAA3F1E}"/>
              </a:ext>
            </a:extLst>
          </p:cNvPr>
          <p:cNvCxnSpPr>
            <a:cxnSpLocks/>
            <a:stCxn id="22" idx="2"/>
            <a:endCxn id="32" idx="2"/>
          </p:cNvCxnSpPr>
          <p:nvPr/>
        </p:nvCxnSpPr>
        <p:spPr>
          <a:xfrm rot="16200000" flipH="1">
            <a:off x="8108505" y="3760869"/>
            <a:ext cx="12700" cy="4345229"/>
          </a:xfrm>
          <a:prstGeom prst="bentConnector3">
            <a:avLst>
              <a:gd name="adj1" fmla="val 960000"/>
            </a:avLst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5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773" y="645766"/>
            <a:ext cx="4714315" cy="972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03" y="3839197"/>
            <a:ext cx="5627594" cy="1281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554" y="3469387"/>
            <a:ext cx="4628776" cy="931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03" y="424329"/>
            <a:ext cx="4895850" cy="1415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737" y="2209527"/>
            <a:ext cx="7098926" cy="1034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803" y="2402766"/>
            <a:ext cx="4135344" cy="10666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980" y="4992616"/>
            <a:ext cx="4781924" cy="1692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9724" y="5715530"/>
            <a:ext cx="5177118" cy="8074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03" y="429079"/>
            <a:ext cx="5383875" cy="1493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7737" y="2165400"/>
            <a:ext cx="6670863" cy="1042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4899" y="833125"/>
            <a:ext cx="3572062" cy="5465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803" y="4018640"/>
            <a:ext cx="6082554" cy="9283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E440-1954-CB4F-84D9-A4B563841CA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6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E326997-2FE7-43AC-9180-62403445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135380"/>
            <a:ext cx="6342960" cy="25548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 most cases, assigning a variable </a:t>
            </a:r>
            <a:r>
              <a:rPr lang="en-US" b="1" dirty="0"/>
              <a:t>x </a:t>
            </a:r>
            <a:r>
              <a:rPr lang="en-US" dirty="0"/>
              <a:t>to variable </a:t>
            </a:r>
            <a:r>
              <a:rPr lang="en-US" b="1" dirty="0"/>
              <a:t>y</a:t>
            </a:r>
            <a:r>
              <a:rPr lang="en-US" dirty="0"/>
              <a:t> makes </a:t>
            </a:r>
            <a:r>
              <a:rPr lang="en-US" b="1" dirty="0"/>
              <a:t>y </a:t>
            </a:r>
            <a:r>
              <a:rPr lang="en-US" dirty="0"/>
              <a:t>the new owner of any values previously owned by </a:t>
            </a:r>
            <a:r>
              <a:rPr lang="en-US" b="1" dirty="0"/>
              <a:t>x. </a:t>
            </a:r>
            <a:r>
              <a:rPr lang="en-US" dirty="0"/>
              <a:t>Moves have interesting semantics. A move operation only moves the direct child value of the source variable. Values the original variable owned indirectly stay just where they were!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B1A927F-266A-4CDF-BE24-7270A4B6F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Engineering Technology, Department of Computer Science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E05E98-68CF-4B91-A712-58EC78E1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AE8F4C3-CE7C-4849-851E-C36BA95B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Moves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FB27F8E-6CB4-4254-B99B-F7FB1B7E02B4}"/>
              </a:ext>
            </a:extLst>
          </p:cNvPr>
          <p:cNvSpPr/>
          <p:nvPr/>
        </p:nvSpPr>
        <p:spPr>
          <a:xfrm>
            <a:off x="7198800" y="1838172"/>
            <a:ext cx="4993200" cy="1477328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v: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&gt; =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"v = {:?}"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v);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this assignment transfers ownership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of the vector from v to w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w = v; 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D8288CF-5ED5-4F5F-9FB6-EECEB1398CF3}"/>
              </a:ext>
            </a:extLst>
          </p:cNvPr>
          <p:cNvSpPr/>
          <p:nvPr/>
        </p:nvSpPr>
        <p:spPr>
          <a:xfrm>
            <a:off x="866457" y="4173017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D7FF94D-B856-4D0E-AB72-B9518DDCED7E}"/>
              </a:ext>
            </a:extLst>
          </p:cNvPr>
          <p:cNvSpPr txBox="1"/>
          <p:nvPr/>
        </p:nvSpPr>
        <p:spPr>
          <a:xfrm>
            <a:off x="0" y="422439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Stack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0555E48-0F58-4C21-B8C8-B7FFF7C77C85}"/>
              </a:ext>
            </a:extLst>
          </p:cNvPr>
          <p:cNvSpPr/>
          <p:nvPr/>
        </p:nvSpPr>
        <p:spPr>
          <a:xfrm>
            <a:off x="2314868" y="4173017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C2D02D6-A747-4974-AD40-2911912CA0A7}"/>
              </a:ext>
            </a:extLst>
          </p:cNvPr>
          <p:cNvSpPr/>
          <p:nvPr/>
        </p:nvSpPr>
        <p:spPr>
          <a:xfrm>
            <a:off x="866457" y="5450681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E3AD0B5-FD04-460A-892E-3166FC2FAB58}"/>
              </a:ext>
            </a:extLst>
          </p:cNvPr>
          <p:cNvSpPr txBox="1"/>
          <p:nvPr/>
        </p:nvSpPr>
        <p:spPr>
          <a:xfrm>
            <a:off x="0" y="549753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Heap</a:t>
            </a:r>
          </a:p>
        </p:txBody>
      </p:sp>
      <p:sp>
        <p:nvSpPr>
          <p:cNvPr id="14" name="Rechteraccolade 13">
            <a:extLst>
              <a:ext uri="{FF2B5EF4-FFF2-40B4-BE49-F238E27FC236}">
                <a16:creationId xmlns:a16="http://schemas.microsoft.com/office/drawing/2014/main" id="{E733E957-B8EB-40DC-95E4-261960ADEFEA}"/>
              </a:ext>
            </a:extLst>
          </p:cNvPr>
          <p:cNvSpPr/>
          <p:nvPr/>
        </p:nvSpPr>
        <p:spPr>
          <a:xfrm rot="16200000">
            <a:off x="4359112" y="1868332"/>
            <a:ext cx="250520" cy="4168144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3E1C703-F0EF-4ACC-AF08-64A700EB3D92}"/>
              </a:ext>
            </a:extLst>
          </p:cNvPr>
          <p:cNvSpPr/>
          <p:nvPr/>
        </p:nvSpPr>
        <p:spPr>
          <a:xfrm>
            <a:off x="2314867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6" name="Verbindingslijn: gebogen 15">
            <a:extLst>
              <a:ext uri="{FF2B5EF4-FFF2-40B4-BE49-F238E27FC236}">
                <a16:creationId xmlns:a16="http://schemas.microsoft.com/office/drawing/2014/main" id="{8844712F-67BF-41A1-9361-F5CDF3A7196A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 rot="5400000">
            <a:off x="2641643" y="5053250"/>
            <a:ext cx="794861" cy="1"/>
          </a:xfrm>
          <a:prstGeom prst="bentConnector3">
            <a:avLst/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>
            <a:extLst>
              <a:ext uri="{FF2B5EF4-FFF2-40B4-BE49-F238E27FC236}">
                <a16:creationId xmlns:a16="http://schemas.microsoft.com/office/drawing/2014/main" id="{6D06BB1C-2A63-4F21-AFE6-9AF8B0FA60AB}"/>
              </a:ext>
            </a:extLst>
          </p:cNvPr>
          <p:cNvSpPr/>
          <p:nvPr/>
        </p:nvSpPr>
        <p:spPr>
          <a:xfrm>
            <a:off x="3763278" y="4173017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907B7730-398F-4DEB-96C4-628CB7118927}"/>
              </a:ext>
            </a:extLst>
          </p:cNvPr>
          <p:cNvSpPr/>
          <p:nvPr/>
        </p:nvSpPr>
        <p:spPr>
          <a:xfrm>
            <a:off x="5211687" y="4173017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BFFE43E-6009-47BF-A982-770E509BEE72}"/>
              </a:ext>
            </a:extLst>
          </p:cNvPr>
          <p:cNvSpPr/>
          <p:nvPr/>
        </p:nvSpPr>
        <p:spPr>
          <a:xfrm>
            <a:off x="3763277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7B66081E-1FAB-4389-BD62-708CEC2836BB}"/>
              </a:ext>
            </a:extLst>
          </p:cNvPr>
          <p:cNvSpPr/>
          <p:nvPr/>
        </p:nvSpPr>
        <p:spPr>
          <a:xfrm>
            <a:off x="5211686" y="5450681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6BBF9DE-F220-4AB6-A6CF-E29F5E2E5F7C}"/>
              </a:ext>
            </a:extLst>
          </p:cNvPr>
          <p:cNvSpPr txBox="1"/>
          <p:nvPr/>
        </p:nvSpPr>
        <p:spPr>
          <a:xfrm>
            <a:off x="4026462" y="46558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capacity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FD4EAD9-9A3B-4241-9447-BF8D2147A372}"/>
              </a:ext>
            </a:extLst>
          </p:cNvPr>
          <p:cNvSpPr txBox="1"/>
          <p:nvPr/>
        </p:nvSpPr>
        <p:spPr>
          <a:xfrm>
            <a:off x="5583873" y="465046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length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CD428AD-6C04-4666-8E42-F151C1A52793}"/>
              </a:ext>
            </a:extLst>
          </p:cNvPr>
          <p:cNvSpPr txBox="1"/>
          <p:nvPr/>
        </p:nvSpPr>
        <p:spPr>
          <a:xfrm>
            <a:off x="4343507" y="3404828"/>
            <a:ext cx="2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v</a:t>
            </a:r>
          </a:p>
        </p:txBody>
      </p:sp>
      <p:sp>
        <p:nvSpPr>
          <p:cNvPr id="32" name="Right Arrow 27">
            <a:extLst>
              <a:ext uri="{FF2B5EF4-FFF2-40B4-BE49-F238E27FC236}">
                <a16:creationId xmlns:a16="http://schemas.microsoft.com/office/drawing/2014/main" id="{39E06E3E-7C56-4942-AED4-3CD7D6363B6F}"/>
              </a:ext>
            </a:extLst>
          </p:cNvPr>
          <p:cNvSpPr/>
          <p:nvPr/>
        </p:nvSpPr>
        <p:spPr>
          <a:xfrm>
            <a:off x="6785303" y="1897123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27">
            <a:extLst>
              <a:ext uri="{FF2B5EF4-FFF2-40B4-BE49-F238E27FC236}">
                <a16:creationId xmlns:a16="http://schemas.microsoft.com/office/drawing/2014/main" id="{0B424017-0A32-41A5-BB94-8380DF686BB3}"/>
              </a:ext>
            </a:extLst>
          </p:cNvPr>
          <p:cNvSpPr/>
          <p:nvPr/>
        </p:nvSpPr>
        <p:spPr>
          <a:xfrm>
            <a:off x="6785303" y="2194087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27">
            <a:extLst>
              <a:ext uri="{FF2B5EF4-FFF2-40B4-BE49-F238E27FC236}">
                <a16:creationId xmlns:a16="http://schemas.microsoft.com/office/drawing/2014/main" id="{2360F449-56A1-4A3C-92E4-49D1E0CCF93C}"/>
              </a:ext>
            </a:extLst>
          </p:cNvPr>
          <p:cNvSpPr/>
          <p:nvPr/>
        </p:nvSpPr>
        <p:spPr>
          <a:xfrm>
            <a:off x="6785303" y="2984732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615E164D-284F-434F-85A3-847CCDD36BE8}"/>
              </a:ext>
            </a:extLst>
          </p:cNvPr>
          <p:cNvSpPr/>
          <p:nvPr/>
        </p:nvSpPr>
        <p:spPr>
          <a:xfrm>
            <a:off x="6658268" y="4173017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60913536-0E15-4A9F-98C7-DAED95E079E9}"/>
              </a:ext>
            </a:extLst>
          </p:cNvPr>
          <p:cNvSpPr/>
          <p:nvPr/>
        </p:nvSpPr>
        <p:spPr>
          <a:xfrm>
            <a:off x="8106678" y="4173017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7671EC60-BD7D-421E-AE2E-575198D17110}"/>
              </a:ext>
            </a:extLst>
          </p:cNvPr>
          <p:cNvSpPr/>
          <p:nvPr/>
        </p:nvSpPr>
        <p:spPr>
          <a:xfrm>
            <a:off x="9555087" y="4173017"/>
            <a:ext cx="1448410" cy="482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0FA1E965-5417-45C6-BAE2-505DF3CE8CE6}"/>
              </a:ext>
            </a:extLst>
          </p:cNvPr>
          <p:cNvSpPr txBox="1"/>
          <p:nvPr/>
        </p:nvSpPr>
        <p:spPr>
          <a:xfrm>
            <a:off x="8369862" y="46558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capacity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282AB536-C498-45E2-B646-E178BB56F0C3}"/>
              </a:ext>
            </a:extLst>
          </p:cNvPr>
          <p:cNvSpPr txBox="1"/>
          <p:nvPr/>
        </p:nvSpPr>
        <p:spPr>
          <a:xfrm>
            <a:off x="9927273" y="465046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length</a:t>
            </a:r>
          </a:p>
        </p:txBody>
      </p:sp>
      <p:sp>
        <p:nvSpPr>
          <p:cNvPr id="34" name="Rechteraccolade 33">
            <a:extLst>
              <a:ext uri="{FF2B5EF4-FFF2-40B4-BE49-F238E27FC236}">
                <a16:creationId xmlns:a16="http://schemas.microsoft.com/office/drawing/2014/main" id="{B1050695-511A-44F1-85BC-A1C31DE498D1}"/>
              </a:ext>
            </a:extLst>
          </p:cNvPr>
          <p:cNvSpPr/>
          <p:nvPr/>
        </p:nvSpPr>
        <p:spPr>
          <a:xfrm rot="16200000">
            <a:off x="8734752" y="1779585"/>
            <a:ext cx="250520" cy="4333577"/>
          </a:xfrm>
          <a:prstGeom prst="rightBrace">
            <a:avLst/>
          </a:prstGeom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5E62101-CC6B-45B1-BFCC-3E147F36872F}"/>
              </a:ext>
            </a:extLst>
          </p:cNvPr>
          <p:cNvSpPr txBox="1"/>
          <p:nvPr/>
        </p:nvSpPr>
        <p:spPr>
          <a:xfrm>
            <a:off x="8710208" y="3398798"/>
            <a:ext cx="2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1E1E"/>
                </a:solidFill>
              </a:rPr>
              <a:t>w</a:t>
            </a:r>
          </a:p>
        </p:txBody>
      </p:sp>
      <p:cxnSp>
        <p:nvCxnSpPr>
          <p:cNvPr id="37" name="Verbindingslijn: gebogen 36">
            <a:extLst>
              <a:ext uri="{FF2B5EF4-FFF2-40B4-BE49-F238E27FC236}">
                <a16:creationId xmlns:a16="http://schemas.microsoft.com/office/drawing/2014/main" id="{7566388C-1F8C-4F07-9026-31F8920B8B94}"/>
              </a:ext>
            </a:extLst>
          </p:cNvPr>
          <p:cNvCxnSpPr>
            <a:cxnSpLocks/>
            <a:stCxn id="26" idx="2"/>
            <a:endCxn id="15" idx="0"/>
          </p:cNvCxnSpPr>
          <p:nvPr/>
        </p:nvCxnSpPr>
        <p:spPr>
          <a:xfrm rot="5400000">
            <a:off x="4813343" y="2881550"/>
            <a:ext cx="794861" cy="4343401"/>
          </a:xfrm>
          <a:prstGeom prst="bentConnector3">
            <a:avLst>
              <a:gd name="adj1" fmla="val 50000"/>
            </a:avLst>
          </a:prstGeom>
          <a:ln w="25400">
            <a:solidFill>
              <a:srgbClr val="1E1E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hoek 37">
            <a:extLst>
              <a:ext uri="{FF2B5EF4-FFF2-40B4-BE49-F238E27FC236}">
                <a16:creationId xmlns:a16="http://schemas.microsoft.com/office/drawing/2014/main" id="{6F51B993-87F8-45CE-AA3B-7185B74AC70F}"/>
              </a:ext>
            </a:extLst>
          </p:cNvPr>
          <p:cNvSpPr/>
          <p:nvPr/>
        </p:nvSpPr>
        <p:spPr>
          <a:xfrm>
            <a:off x="2314869" y="4173017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A18A5B84-883F-4BF4-9CFB-FEC9FC550CBB}"/>
              </a:ext>
            </a:extLst>
          </p:cNvPr>
          <p:cNvSpPr/>
          <p:nvPr/>
        </p:nvSpPr>
        <p:spPr>
          <a:xfrm>
            <a:off x="3760167" y="4173017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4001DAD3-50DA-4FEB-97C8-4DA4810E958D}"/>
              </a:ext>
            </a:extLst>
          </p:cNvPr>
          <p:cNvSpPr/>
          <p:nvPr/>
        </p:nvSpPr>
        <p:spPr>
          <a:xfrm>
            <a:off x="5205465" y="4173017"/>
            <a:ext cx="1448410" cy="482803"/>
          </a:xfrm>
          <a:prstGeom prst="rect">
            <a:avLst/>
          </a:prstGeom>
          <a:solidFill>
            <a:srgbClr val="2F4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6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4" grpId="1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/>
      <p:bldP spid="21" grpId="1"/>
      <p:bldP spid="22" grpId="0"/>
      <p:bldP spid="22" grpId="1"/>
      <p:bldP spid="24" grpId="0"/>
      <p:bldP spid="24" grpId="1"/>
      <p:bldP spid="32" grpId="0" animBg="1"/>
      <p:bldP spid="32" grpId="1" animBg="1"/>
      <p:bldP spid="33" grpId="0" animBg="1"/>
      <p:bldP spid="33" grpId="1" animBg="1"/>
      <p:bldP spid="35" grpId="0" animBg="1"/>
      <p:bldP spid="26" grpId="0" animBg="1"/>
      <p:bldP spid="27" grpId="0" animBg="1"/>
      <p:bldP spid="28" grpId="0" animBg="1"/>
      <p:bldP spid="29" grpId="0"/>
      <p:bldP spid="30" grpId="0"/>
      <p:bldP spid="34" grpId="0" animBg="1"/>
      <p:bldP spid="36" grpId="0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7EBBB96-370A-45CD-8A53-A7F6E4A4A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101897" cy="446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Rust’s use of ownership eliminates </a:t>
            </a:r>
            <a:r>
              <a:rPr lang="en-US" b="1" dirty="0"/>
              <a:t>all temporal memory vulnerabilities</a:t>
            </a:r>
            <a:r>
              <a:rPr lang="en-US" dirty="0"/>
              <a:t> and does NOT</a:t>
            </a:r>
            <a:br>
              <a:rPr lang="en-US" dirty="0"/>
            </a:br>
            <a:r>
              <a:rPr lang="en-US" dirty="0"/>
              <a:t>require garbage </a:t>
            </a:r>
            <a:br>
              <a:rPr lang="en-US" dirty="0"/>
            </a:br>
            <a:r>
              <a:rPr lang="en-US" dirty="0"/>
              <a:t>collection!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C56005-DE6F-4135-85C9-25363EC6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5AACA9-A50C-4F65-8C5B-7680D884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75EECBC-6737-421A-8665-1AC40518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Safety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F24B37B-B33D-4458-85F0-1AC4360E7C86}"/>
              </a:ext>
            </a:extLst>
          </p:cNvPr>
          <p:cNvSpPr/>
          <p:nvPr/>
        </p:nvSpPr>
        <p:spPr>
          <a:xfrm>
            <a:off x="3944846" y="3025679"/>
            <a:ext cx="8247154" cy="3139321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Compiling</a:t>
            </a:r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nsolas" panose="020B0609020204030204" pitchFamily="49" charset="0"/>
              </a:rPr>
              <a:t>tst</a:t>
            </a:r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 v0.1.0 (C:\Users\</a:t>
            </a:r>
            <a:r>
              <a:rPr lang="en-US" dirty="0" err="1">
                <a:solidFill>
                  <a:srgbClr val="FFFFFF"/>
                </a:solidFill>
                <a:latin typeface="Consolas" panose="020B0609020204030204" pitchFamily="49" charset="0"/>
              </a:rPr>
              <a:t>stijn</a:t>
            </a:r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\Desktop\</a:t>
            </a:r>
            <a:r>
              <a:rPr lang="en-US" dirty="0" err="1">
                <a:solidFill>
                  <a:srgbClr val="FFFFFF"/>
                </a:solidFill>
                <a:latin typeface="Consolas" panose="020B0609020204030204" pitchFamily="49" charset="0"/>
              </a:rPr>
              <a:t>tst</a:t>
            </a:r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error[E0382]: </a:t>
            </a:r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borrow of moved value: `v`</a:t>
            </a:r>
          </a:p>
          <a:p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  --&gt; </a:t>
            </a:r>
            <a:r>
              <a:rPr lang="en-US" dirty="0" err="1">
                <a:solidFill>
                  <a:srgbClr val="FFFFFF"/>
                </a:solidFill>
                <a:latin typeface="Consolas" panose="020B0609020204030204" pitchFamily="49" charset="0"/>
              </a:rPr>
              <a:t>src</a:t>
            </a:r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\main.rs:10:5</a:t>
            </a:r>
          </a:p>
          <a:p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   |</a:t>
            </a:r>
          </a:p>
          <a:p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9  |     </a:t>
            </a:r>
            <a:r>
              <a:rPr lang="en-US" dirty="0" err="1">
                <a:solidFill>
                  <a:srgbClr val="FFFFFF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(v);</a:t>
            </a:r>
          </a:p>
          <a:p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   |               </a:t>
            </a:r>
            <a:r>
              <a:rPr lang="en-US" dirty="0">
                <a:solidFill>
                  <a:srgbClr val="1D8DB0"/>
                </a:solidFill>
                <a:latin typeface="Consolas" panose="020B0609020204030204" pitchFamily="49" charset="0"/>
              </a:rPr>
              <a:t>- value moved here</a:t>
            </a:r>
          </a:p>
          <a:p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10 |     v[0] = 2;</a:t>
            </a:r>
          </a:p>
          <a:p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   |    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^ value borrowed here after move</a:t>
            </a:r>
          </a:p>
          <a:p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   |</a:t>
            </a:r>
          </a:p>
          <a:p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   = note: move occurs because `v` has type `std::</a:t>
            </a:r>
            <a:r>
              <a:rPr lang="en-US" dirty="0" err="1">
                <a:solidFill>
                  <a:srgbClr val="FFFFFF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FFFFFF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FFFFFF"/>
                </a:solidFill>
                <a:latin typeface="Consolas" panose="020B0609020204030204" pitchFamily="49" charset="0"/>
              </a:rPr>
              <a:t>&lt;i32&gt;`, which does not implement the `Copy` trait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5F6C704-C3FA-444E-8D89-97AE61E56A65}"/>
              </a:ext>
            </a:extLst>
          </p:cNvPr>
          <p:cNvSpPr/>
          <p:nvPr/>
        </p:nvSpPr>
        <p:spPr>
          <a:xfrm>
            <a:off x="6096000" y="118357"/>
            <a:ext cx="6096000" cy="2862322"/>
          </a:xfrm>
          <a:prstGeom prst="rect">
            <a:avLst/>
          </a:prstGeom>
          <a:solidFill>
            <a:srgbClr val="1E1E1E"/>
          </a:solidFill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fn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(m: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&gt;) {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"m = {:?}"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m);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  <a:b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fn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 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mut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 =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this call transfers ownership of the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vector from v to </a:t>
            </a:r>
            <a:r>
              <a:rPr lang="en-US" dirty="0" err="1">
                <a:solidFill>
                  <a:srgbClr val="6A9955"/>
                </a:solidFill>
                <a:latin typeface="Consolas" panose="020B0609020204030204" pitchFamily="49" charset="0"/>
              </a:rPr>
              <a:t>print_vec's</a:t>
            </a:r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m argument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(v); 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 v[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 =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29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7C4A5FC-9650-4DEB-8B19-9C2789777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433120" cy="4464000"/>
          </a:xfrm>
        </p:spPr>
        <p:txBody>
          <a:bodyPr/>
          <a:lstStyle/>
          <a:p>
            <a:r>
              <a:rPr lang="en-US" dirty="0"/>
              <a:t>There are three ways to prevent automatic transfer of ownership:</a:t>
            </a:r>
          </a:p>
          <a:p>
            <a:pPr marL="457200" lvl="1" indent="0">
              <a:buNone/>
            </a:pPr>
            <a:r>
              <a:rPr lang="en-US" dirty="0"/>
              <a:t>3. We can temporarily </a:t>
            </a:r>
            <a:r>
              <a:rPr lang="en-US" b="1" dirty="0"/>
              <a:t>borrow</a:t>
            </a:r>
            <a:r>
              <a:rPr lang="en-US" dirty="0"/>
              <a:t> a source variable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1A41BE9-B215-486F-92DA-23C4F580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C561F7-89DB-4ADB-8657-0AE13720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A2779AC-CA48-4671-BE59-CBBCF463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Moves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BEF10453-592D-4026-A78A-1B8DB084E8D0}"/>
              </a:ext>
            </a:extLst>
          </p:cNvPr>
          <p:cNvSpPr/>
          <p:nvPr/>
        </p:nvSpPr>
        <p:spPr>
          <a:xfrm>
            <a:off x="2150745" y="2685805"/>
            <a:ext cx="7890510" cy="3416320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fn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(v: &amp;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&gt;) {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"v = {:?}"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v);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  <a:b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fn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 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mut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 =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(&amp;v);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this is ok. `</a:t>
            </a:r>
            <a:r>
              <a:rPr lang="en-US" dirty="0" err="1">
                <a:solidFill>
                  <a:srgbClr val="6A9955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` only "borrowed" `v`. The borrow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automatically ended when `</a:t>
            </a:r>
            <a:r>
              <a:rPr lang="en-US" dirty="0" err="1">
                <a:solidFill>
                  <a:srgbClr val="6A9955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` returned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This means that `v` is still the owner of the vector, so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we can still modify `v`!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 v[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 =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66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84E30C9-751F-41B6-9E6C-C2A3F240F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&amp;</a:t>
            </a:r>
            <a:r>
              <a:rPr lang="en-US" dirty="0"/>
              <a:t> operator creates a reference to a variable. A reference always has a reference type, which behaves almost exactly like the non-reference type but has a different notation. Example: </a:t>
            </a:r>
            <a:r>
              <a:rPr lang="en-US" b="1" dirty="0"/>
              <a:t>i32</a:t>
            </a:r>
            <a:r>
              <a:rPr lang="en-US" dirty="0"/>
              <a:t> is a non-reference type. </a:t>
            </a:r>
            <a:r>
              <a:rPr lang="en-US" b="1" dirty="0"/>
              <a:t>&amp;i32</a:t>
            </a:r>
            <a:r>
              <a:rPr lang="en-US" dirty="0"/>
              <a:t> is a reference type. To create a mutable reference, use </a:t>
            </a:r>
            <a:r>
              <a:rPr lang="en-US" b="1" dirty="0"/>
              <a:t>&amp;</a:t>
            </a:r>
            <a:r>
              <a:rPr lang="en-US" b="1" dirty="0" err="1"/>
              <a:t>mut</a:t>
            </a:r>
            <a:r>
              <a:rPr lang="en-US" dirty="0"/>
              <a:t> instead of </a:t>
            </a:r>
            <a:r>
              <a:rPr lang="en-US" b="1" dirty="0"/>
              <a:t>&amp;</a:t>
            </a:r>
            <a:r>
              <a:rPr lang="en-US" dirty="0"/>
              <a:t>. Example: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C66DD0A-0673-45BB-AAA5-A85CC5F5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C6503F-D62B-4CFC-BE3B-61BB8C31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DFE72FA-BDED-45A0-BAB4-8B6AF6D4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References and Borrowing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35A25D9-6447-4A0A-B9CC-0E678AE70BC5}"/>
              </a:ext>
            </a:extLst>
          </p:cNvPr>
          <p:cNvSpPr/>
          <p:nvPr/>
        </p:nvSpPr>
        <p:spPr>
          <a:xfrm>
            <a:off x="2609850" y="3425277"/>
            <a:ext cx="6972300" cy="2308324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mut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v: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&gt; =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x "borrows" the vector value owned by v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x: &amp;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mut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&gt; = &amp;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mut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Although x has a reference type, it supports all </a:t>
            </a:r>
            <a:b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of the methods we can call on the non-reference </a:t>
            </a:r>
            <a:b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type! This is because Rust automatically </a:t>
            </a:r>
            <a:b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dereferences variables when call a method on them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x[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 =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; 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94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84E30C9-751F-41B6-9E6C-C2A3F240F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borrow ends when the reference variable is dropped (i.e., when it goes out of scope). Example: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C66DD0A-0673-45BB-AAA5-A85CC5F5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C6503F-D62B-4CFC-BE3B-61BB8C31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DFE72FA-BDED-45A0-BAB4-8B6AF6D4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References and Borrowing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A69A408-A2AC-42D2-A465-45A49C243624}"/>
              </a:ext>
            </a:extLst>
          </p:cNvPr>
          <p:cNvSpPr/>
          <p:nvPr/>
        </p:nvSpPr>
        <p:spPr>
          <a:xfrm>
            <a:off x="2962275" y="2516681"/>
            <a:ext cx="6267450" cy="3693319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fn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(x: &amp;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&gt;) {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"x = {:?}"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x);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</a:t>
            </a:r>
            <a:r>
              <a:rPr lang="en-US" dirty="0" err="1">
                <a:solidFill>
                  <a:srgbClr val="6A9955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returns here. This means `x` goes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out of scope and is dropped.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Dropping `x` means the borrow of the value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owned by variable `v` ends here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  <a:b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fn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 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v: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&gt; =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The `x` argument of `</a:t>
            </a:r>
            <a:r>
              <a:rPr lang="en-US" dirty="0" err="1">
                <a:solidFill>
                  <a:srgbClr val="6A9955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` borrows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  // the value owned by `v`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print_vec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(&amp;v);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71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0F22ACA-B8BB-4552-AA34-49E054D42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Rules for borrowing: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Rust enforces the </a:t>
            </a:r>
            <a:r>
              <a:rPr lang="en-US" b="1" dirty="0"/>
              <a:t>multiple readers or single writer</a:t>
            </a:r>
            <a:r>
              <a:rPr lang="en-US" dirty="0"/>
              <a:t> rule for references. This means you can </a:t>
            </a:r>
            <a:r>
              <a:rPr lang="en-US" b="1" dirty="0"/>
              <a:t>either</a:t>
            </a:r>
            <a:r>
              <a:rPr lang="en-US" dirty="0"/>
              <a:t> create any number of immutable references to the same variable </a:t>
            </a:r>
            <a:r>
              <a:rPr lang="en-US" b="1" dirty="0"/>
              <a:t>or</a:t>
            </a:r>
            <a:r>
              <a:rPr lang="en-US" dirty="0"/>
              <a:t> you can create one single mutable reference to a variable. You can </a:t>
            </a:r>
            <a:r>
              <a:rPr lang="en-US" b="1" dirty="0"/>
              <a:t>NOT</a:t>
            </a:r>
            <a:r>
              <a:rPr lang="en-US" dirty="0"/>
              <a:t> simultaneously have immutable and mutable references to the same variable.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can </a:t>
            </a:r>
            <a:r>
              <a:rPr lang="en-US" b="1" dirty="0"/>
              <a:t>NOT </a:t>
            </a:r>
            <a:r>
              <a:rPr lang="en-US" dirty="0"/>
              <a:t>access the original variable </a:t>
            </a:r>
            <a:br>
              <a:rPr lang="en-US" dirty="0"/>
            </a:br>
            <a:r>
              <a:rPr lang="en-US" dirty="0"/>
              <a:t>while it is borrowed.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can </a:t>
            </a:r>
            <a:r>
              <a:rPr lang="en-US" b="1" dirty="0"/>
              <a:t>NOT </a:t>
            </a:r>
            <a:r>
              <a:rPr lang="en-US" dirty="0"/>
              <a:t>create a mutable reference </a:t>
            </a:r>
            <a:br>
              <a:rPr lang="en-US" dirty="0"/>
            </a:br>
            <a:r>
              <a:rPr lang="en-US" dirty="0"/>
              <a:t>to an immutable variable.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</a:t>
            </a:r>
            <a:r>
              <a:rPr lang="en-US" b="1" dirty="0"/>
              <a:t>CAN</a:t>
            </a:r>
            <a:r>
              <a:rPr lang="en-US" dirty="0"/>
              <a:t> create an immutable reference </a:t>
            </a:r>
            <a:br>
              <a:rPr lang="en-US" dirty="0"/>
            </a:br>
            <a:r>
              <a:rPr lang="en-US" dirty="0"/>
              <a:t>to a mutable variable.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</a:t>
            </a:r>
            <a:r>
              <a:rPr lang="en-US" b="1" dirty="0"/>
              <a:t>MUST</a:t>
            </a:r>
            <a:r>
              <a:rPr lang="en-US" dirty="0"/>
              <a:t> initialize all references to a </a:t>
            </a:r>
            <a:br>
              <a:rPr lang="en-US" dirty="0"/>
            </a:br>
            <a:r>
              <a:rPr lang="en-US" dirty="0"/>
              <a:t>valid non-zero value.</a:t>
            </a:r>
          </a:p>
          <a:p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88AB5F-90D3-47EA-974F-1CDE71FC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A6CF73-9611-4E09-8AB3-30A86A91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5774091-42C3-4E09-8BAF-7D3B72E2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References and Borrowing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AF32B81-12EE-4BCE-AF02-A3FDEA4AA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240" y="3703782"/>
            <a:ext cx="4556760" cy="25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27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0F22ACA-B8BB-4552-AA34-49E054D42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88AB5F-90D3-47EA-974F-1CDE71FC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A6CF73-9611-4E09-8AB3-30A86A91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5774091-42C3-4E09-8BAF-7D3B72E2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References and Borrowing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2AC2B49-0021-4225-8399-B1385DFF9207}"/>
              </a:ext>
            </a:extLst>
          </p:cNvPr>
          <p:cNvSpPr/>
          <p:nvPr/>
        </p:nvSpPr>
        <p:spPr>
          <a:xfrm>
            <a:off x="574800" y="1229471"/>
            <a:ext cx="6096000" cy="4801314"/>
          </a:xfrm>
          <a:prstGeom prst="rect">
            <a:avLst/>
          </a:prstGeom>
          <a:solidFill>
            <a:srgbClr val="1E1E1E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mut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 =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this is fine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w = &amp;v;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this is also fine. we can have as many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immutable borrows as we want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x = &amp;v;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this is NOT fine. you cannot have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mutable and immutable borrows at the 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same time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y = &amp;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mut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v;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this is NOT fine either. You cannot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use the original variable while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it is borrowed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v =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5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6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7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this is NOT fine either. References MUST</a:t>
            </a:r>
          </a:p>
          <a:p>
            <a:r>
              <a:rPr lang="en-US" dirty="0">
                <a:solidFill>
                  <a:srgbClr val="6A9955"/>
                </a:solidFill>
                <a:latin typeface="Consolas" panose="020B0609020204030204" pitchFamily="49" charset="0"/>
              </a:rPr>
              <a:t>// be initialized to a valid non-zero value</a:t>
            </a:r>
            <a:endParaRPr lang="en-US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let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z: &amp;</a:t>
            </a:r>
            <a:r>
              <a:rPr lang="en-US" dirty="0" err="1">
                <a:solidFill>
                  <a:srgbClr val="569CD6"/>
                </a:solidFill>
                <a:latin typeface="Consolas" panose="020B0609020204030204" pitchFamily="49" charset="0"/>
              </a:rPr>
              <a:t>Vec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&lt;i32&gt;;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6D3629E-1617-4A74-B43A-A8FF3409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400" y="2278275"/>
            <a:ext cx="3276600" cy="32194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63B8F74-4185-4D57-B7B8-53DECE8E7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47" y="1198817"/>
            <a:ext cx="4801553" cy="48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3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0948711-8195-448F-BA95-6AB656D67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the point of this borrowing mechanism?</a:t>
            </a:r>
          </a:p>
          <a:p>
            <a:r>
              <a:rPr lang="en-US" dirty="0"/>
              <a:t>Thread Safety! The multiple readers or single writer rule eliminates all </a:t>
            </a:r>
            <a:r>
              <a:rPr lang="en-US" b="1" dirty="0"/>
              <a:t>data races</a:t>
            </a:r>
            <a:r>
              <a:rPr lang="en-US" dirty="0"/>
              <a:t>. Data races only happen if a variable is mutated while it can be read from another thread. Rust's borrowing mechanism does not allow simultaneous mutation and sharing.</a:t>
            </a:r>
          </a:p>
          <a:p>
            <a:r>
              <a:rPr lang="en-US" dirty="0"/>
              <a:t>Speed! The compiler knows when a variable can be mutated and when it cannot. If the compiler is 100% certain that a variable cannot be mutated, it can generate much faster code by eliminating unnecessary memory accesses.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831AB2D-5F1A-46FD-880D-516AC4A1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611921-E569-492C-9555-C53E4207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70C6AA1-36B4-42B4-B333-F8B98CA9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Ownership: References and Borrowing</a:t>
            </a:r>
          </a:p>
        </p:txBody>
      </p:sp>
    </p:spTree>
    <p:extLst>
      <p:ext uri="{BB962C8B-B14F-4D97-AF65-F5344CB8AC3E}">
        <p14:creationId xmlns:p14="http://schemas.microsoft.com/office/powerpoint/2010/main" val="2607599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67F86-088C-451C-A526-A38AE062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Rust's Safety Guarantees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A11D8D-6EC4-4444-9267-99B305EF4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FB56AB9-2B67-4F20-A9E9-6A46C4A7D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E6F187B-E3D9-4CBE-97BD-4A54FF6B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6197D5-E993-4576-9AB8-8A34D03859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D4D2198E-0446-4DB7-A1A2-7752B3BB02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544282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A76C6A09-2F1F-46A7-9961-A18C55B3B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Rust promises three types of safety that C and C++ cannot provide:</a:t>
            </a:r>
          </a:p>
          <a:p>
            <a:pPr lvl="1"/>
            <a:r>
              <a:rPr lang="en-US" b="1" dirty="0"/>
              <a:t>Type safety</a:t>
            </a:r>
            <a:r>
              <a:rPr lang="en-US" dirty="0"/>
              <a:t> implies you can only perform operations that are valid for a variable's type on that variable (example: you cannot call a string concatenation function on an integer in Rust)</a:t>
            </a:r>
          </a:p>
          <a:p>
            <a:pPr lvl="1"/>
            <a:r>
              <a:rPr lang="en-US" b="1" dirty="0"/>
              <a:t>Memory safety</a:t>
            </a:r>
            <a:r>
              <a:rPr lang="en-US" dirty="0"/>
              <a:t> implies there are no temporal or spatial memory vulnerabilities</a:t>
            </a:r>
          </a:p>
          <a:p>
            <a:pPr lvl="1"/>
            <a:r>
              <a:rPr lang="en-US" b="1" dirty="0"/>
              <a:t>Thread safety</a:t>
            </a:r>
            <a:r>
              <a:rPr lang="en-US" dirty="0"/>
              <a:t> implies there are no data races or synchronization issues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46E5568-4747-43FC-AD4A-187C21B9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29D6A3E-6A99-4CFE-AFAD-32227F39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FF71553-9423-484F-A2E3-D7F49233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Rust's Safety Promises</a:t>
            </a:r>
          </a:p>
        </p:txBody>
      </p:sp>
    </p:spTree>
    <p:extLst>
      <p:ext uri="{BB962C8B-B14F-4D97-AF65-F5344CB8AC3E}">
        <p14:creationId xmlns:p14="http://schemas.microsoft.com/office/powerpoint/2010/main" val="216677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9CADA79D-1C61-4A12-8A97-CEB890985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464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EF55978-25EE-41E2-923E-5E020AF1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3600" y="6210000"/>
            <a:ext cx="4993200" cy="648000"/>
          </a:xfrm>
        </p:spPr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35FF9ED-05C1-4A33-83D7-A5347B5D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DB6C6C6-1A46-4F0C-A940-6CF50CD8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A46507E-5AD2-4CA1-AB5F-18D58647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06" y="0"/>
            <a:ext cx="8419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3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C01828B-55BE-46B7-9CC3-14780E55A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693976" cy="4464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C/C++, type safety can be violated in two ways: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program uses an </a:t>
            </a:r>
            <a:r>
              <a:rPr lang="en-US" b="1" dirty="0"/>
              <a:t>invalid cast</a:t>
            </a:r>
            <a:r>
              <a:rPr lang="en-US" dirty="0"/>
              <a:t> to convert a pointer to an incompatible type. This is particularly dangerous in C++ programs where most objects contain </a:t>
            </a:r>
            <a:r>
              <a:rPr lang="en-US" b="1" dirty="0"/>
              <a:t>virtual function tables</a:t>
            </a:r>
            <a:r>
              <a:rPr lang="en-US" dirty="0"/>
              <a:t> and can lead to </a:t>
            </a:r>
            <a:r>
              <a:rPr lang="en-US" b="1" dirty="0"/>
              <a:t>type confusion attacks</a:t>
            </a:r>
            <a:r>
              <a:rPr lang="en-US" dirty="0"/>
              <a:t>. C and C++ explicitly permit invalid casts, but Rust does not!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program has a </a:t>
            </a:r>
            <a:r>
              <a:rPr lang="en-US" b="1" dirty="0"/>
              <a:t>spatial</a:t>
            </a:r>
            <a:r>
              <a:rPr lang="en-US" dirty="0"/>
              <a:t> or </a:t>
            </a:r>
            <a:r>
              <a:rPr lang="en-US" b="1" dirty="0"/>
              <a:t>temporal memory error</a:t>
            </a:r>
            <a:r>
              <a:rPr lang="en-US" dirty="0"/>
              <a:t> that causes a pointer to point to an object of the wrong type. Rust prevents these errors through its use of ownership, references, borrowing, and bounds checking.</a:t>
            </a:r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276DD5-48F4-49BE-90CF-8BDF41759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1A9BEB-8E86-41BE-9F22-38E9B7BE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30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BB28DA1-BEB4-4970-A306-735F4E350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Safety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2FB9C-E216-E308-19CC-BF5D72A8E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06" y="1154845"/>
            <a:ext cx="4528094" cy="45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58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0A0E98D-9353-4050-8FF8-2276EAE40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702624" cy="446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Spatial memory errors </a:t>
            </a:r>
            <a:r>
              <a:rPr lang="en-US" dirty="0"/>
              <a:t>occur when the program dereferences an out-of-bounds pointer or reference. Rust prevents such errors by:</a:t>
            </a:r>
          </a:p>
          <a:p>
            <a:r>
              <a:rPr lang="en-US" dirty="0"/>
              <a:t>Not allowing raw pointers or pointer arithmetic in safe code</a:t>
            </a:r>
          </a:p>
          <a:p>
            <a:r>
              <a:rPr lang="en-US" dirty="0"/>
              <a:t>Requiring that references are always initialized to a valid value (</a:t>
            </a:r>
            <a:r>
              <a:rPr lang="en-US" b="1" dirty="0"/>
              <a:t>borrow checker</a:t>
            </a:r>
            <a:r>
              <a:rPr lang="en-US" dirty="0"/>
              <a:t>)</a:t>
            </a:r>
          </a:p>
          <a:p>
            <a:r>
              <a:rPr lang="en-US" dirty="0"/>
              <a:t>Performing </a:t>
            </a:r>
            <a:r>
              <a:rPr lang="en-US" b="1" dirty="0"/>
              <a:t>bounds checks</a:t>
            </a:r>
            <a:r>
              <a:rPr lang="en-US" dirty="0"/>
              <a:t> for accesses to arrays or dynamically-sized containers (e.g., vectors). Thanks to these bounds checks, overflow errors cannot occur.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E2409B9-22BF-4B82-8021-4C3D1C25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6FBA859-1FC5-4689-AA9A-7989D20A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31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33FB5E2-5175-4F44-99CC-4C563B4C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Safety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CD926F0-6044-4EC4-B05D-2AF70AFEE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2052637"/>
            <a:ext cx="43053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71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E199336-1F36-46A9-8B82-575671C25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7548825" cy="446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Temporal memory errors</a:t>
            </a:r>
            <a:r>
              <a:rPr lang="en-US" dirty="0"/>
              <a:t> occur when the program dereferences a dangling pointer or reference, or accesses uninitialized memory. Rust prevents these errors by:</a:t>
            </a:r>
          </a:p>
          <a:p>
            <a:r>
              <a:rPr lang="en-US" dirty="0"/>
              <a:t>Tracking ownership of all values. When a variable goes out of scope, all the values the variable owns are deallocated, and the variable can no longer be used.</a:t>
            </a:r>
          </a:p>
          <a:p>
            <a:r>
              <a:rPr lang="en-US" dirty="0"/>
              <a:t>Tracking lifetimes of all references. A reference can never outlive the values it points to.</a:t>
            </a:r>
          </a:p>
          <a:p>
            <a:r>
              <a:rPr lang="en-US" dirty="0"/>
              <a:t>Requiring that all variables are initialized before the program uses them.</a:t>
            </a:r>
          </a:p>
          <a:p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2ADE65-C9D2-4B5E-9C55-E39A04D17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A9A4D1A-EC58-4420-8560-C0E4DBBD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32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DDD42A0-F303-4596-ABD1-1E8D1718D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Safety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DCC73D9-70EA-4B47-A272-3D0DA5430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825" y="1819275"/>
            <a:ext cx="40576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52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6B5485D-354C-43D7-972F-9538BD046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7215450" cy="4464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Thread Safety</a:t>
            </a:r>
            <a:r>
              <a:rPr lang="en-US" dirty="0"/>
              <a:t> is violated when the program allows data races. Data races can occur when one thread writes data while another thread can read that data. Rust prevents these errors by enforcing the </a:t>
            </a:r>
            <a:r>
              <a:rPr lang="en-US" b="1" dirty="0"/>
              <a:t>multiple readers or single writer </a:t>
            </a:r>
            <a:r>
              <a:rPr lang="en-US" dirty="0"/>
              <a:t>rule. Thanks to Rust's borrowing mechanism, no data can ever be simultaneously readable by one thread and writable by another.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24C3C60-465E-4B1E-B752-74F25168F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5DE60D-F79D-43A1-962E-0931BDA67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33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18110AD-F05E-429E-9D76-035F1634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 Safety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1C5DF91-BE69-4FF0-909B-D6D27E70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0" y="1733550"/>
            <a:ext cx="44005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19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4C898-F5A2-42E8-B8F9-4DA0E540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Bending the rules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8D8178-65C0-4126-85FD-6983ACADE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Sometimes, you </a:t>
            </a:r>
            <a:r>
              <a:rPr lang="en-US" b="1" i="1" dirty="0"/>
              <a:t>have</a:t>
            </a:r>
            <a:r>
              <a:rPr lang="en-US" dirty="0"/>
              <a:t> to write unsafe code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1749FC-E12A-409E-A616-F2FF41CA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1010C4-71A5-499A-B13E-67CFD467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34</a:t>
            </a:fld>
            <a:endParaRPr lang="nl-NL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A7D3A63C-6243-4971-AEE7-3A7ADB88CA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5920458E-3B5C-4788-A796-578A7CA6D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083223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D96CE732-505F-4BD0-9F05-FB0E03120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8515338" cy="446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are certain cases where we </a:t>
            </a:r>
            <a:r>
              <a:rPr lang="en-US" b="1" dirty="0"/>
              <a:t>have </a:t>
            </a:r>
            <a:r>
              <a:rPr lang="en-US" dirty="0"/>
              <a:t>to write </a:t>
            </a:r>
            <a:r>
              <a:rPr lang="en-US" b="1" dirty="0"/>
              <a:t>unsafe</a:t>
            </a:r>
            <a:r>
              <a:rPr lang="en-US" dirty="0"/>
              <a:t> code that violates at least one of Rust’s safety checks. </a:t>
            </a:r>
            <a:br>
              <a:rPr lang="en-US" dirty="0"/>
            </a:br>
            <a:r>
              <a:rPr lang="en-US" dirty="0"/>
              <a:t>In Rust, there are four </a:t>
            </a:r>
            <a:r>
              <a:rPr lang="en-US" b="1" dirty="0"/>
              <a:t>unsafe superpowers</a:t>
            </a:r>
            <a:r>
              <a:rPr lang="en-US" dirty="0"/>
              <a:t>:</a:t>
            </a:r>
          </a:p>
          <a:p>
            <a:r>
              <a:rPr lang="en-US" dirty="0"/>
              <a:t>Dereferencing a </a:t>
            </a:r>
            <a:r>
              <a:rPr lang="en-US" b="1" dirty="0"/>
              <a:t>raw pointer</a:t>
            </a:r>
            <a:endParaRPr lang="en-US" dirty="0"/>
          </a:p>
          <a:p>
            <a:r>
              <a:rPr lang="en-US" dirty="0"/>
              <a:t>Calling an </a:t>
            </a:r>
            <a:r>
              <a:rPr lang="en-US" b="1" dirty="0"/>
              <a:t>unsafe function or method</a:t>
            </a:r>
            <a:endParaRPr lang="en-US" dirty="0"/>
          </a:p>
          <a:p>
            <a:r>
              <a:rPr lang="en-US" dirty="0"/>
              <a:t>Accessing or modifying a </a:t>
            </a:r>
            <a:r>
              <a:rPr lang="en-US" b="1" dirty="0"/>
              <a:t>mutable static variable</a:t>
            </a:r>
            <a:endParaRPr lang="en-US" dirty="0"/>
          </a:p>
          <a:p>
            <a:r>
              <a:rPr lang="en-US" dirty="0"/>
              <a:t>Implementing an </a:t>
            </a:r>
            <a:r>
              <a:rPr lang="en-US" b="1" dirty="0"/>
              <a:t>unsafe trait</a:t>
            </a:r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D4F0909-5407-45D5-8C15-15E0CFF4E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6C1D4F1-F2B5-4E17-A9E1-FA5630C5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35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65B54980-06C1-4D23-B7E9-D961B286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08B290A-75EE-40DF-9E3D-C262CF857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015" y="1975988"/>
            <a:ext cx="771525" cy="9048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85F5A91-F60B-4FC0-9F49-27EEE6076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865" y="3091735"/>
            <a:ext cx="1485900" cy="10096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7F8948D-8889-4A7C-9949-10808E6F3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5951" y="4575864"/>
            <a:ext cx="1123950" cy="10191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C78210-0A75-439F-A2A4-8B6342FEE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4252" y="4543900"/>
            <a:ext cx="1533525" cy="8763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7041491-41F0-4ADD-9A31-B48364CF4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252" y="3110785"/>
            <a:ext cx="10858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0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CA31038-2BC9-45A0-833E-A66444013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464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Rust normally ensures that references are always valid. This is primarily done through lifetime tracking. In some cases (e.g., when we want to communicate with a hardware device through Direct Memory Access), we need references that cannot be checked statically. Rust implements unchecked references through </a:t>
            </a:r>
            <a:r>
              <a:rPr lang="en-US" b="1" dirty="0"/>
              <a:t>raw pointers.</a:t>
            </a:r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raw pointer</a:t>
            </a:r>
            <a:r>
              <a:rPr lang="en-US" dirty="0"/>
              <a:t> can:</a:t>
            </a:r>
          </a:p>
          <a:p>
            <a:r>
              <a:rPr lang="en-US" dirty="0"/>
              <a:t>Ignore the </a:t>
            </a:r>
            <a:r>
              <a:rPr lang="en-US" b="1" dirty="0"/>
              <a:t>multiple readers or single writer</a:t>
            </a:r>
            <a:r>
              <a:rPr lang="en-US" dirty="0"/>
              <a:t> rule. There can be multiple writers and there can be readers and writers at the same time!</a:t>
            </a:r>
          </a:p>
          <a:p>
            <a:r>
              <a:rPr lang="en-US" dirty="0"/>
              <a:t>Point to </a:t>
            </a:r>
            <a:r>
              <a:rPr lang="en-US" b="1" dirty="0"/>
              <a:t>invalid memory</a:t>
            </a:r>
            <a:r>
              <a:rPr lang="en-US" dirty="0"/>
              <a:t>. Rust does not know about DMA mappings so the compiler cannot know if/when a DMA region is valid.</a:t>
            </a:r>
          </a:p>
          <a:p>
            <a:r>
              <a:rPr lang="en-US" dirty="0"/>
              <a:t>Be </a:t>
            </a:r>
            <a:r>
              <a:rPr lang="en-US" b="1" dirty="0"/>
              <a:t>null</a:t>
            </a:r>
            <a:endParaRPr lang="en-US" dirty="0"/>
          </a:p>
          <a:p>
            <a:r>
              <a:rPr lang="en-US" dirty="0"/>
              <a:t>Live forever without being dropped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4E74C6-73CA-4A8E-BB71-E955EEDB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6D8690-25B6-42C1-B2FE-EE26877B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36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1575234-7A71-4E00-80F7-CBDCE5FE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pointers</a:t>
            </a:r>
          </a:p>
        </p:txBody>
      </p:sp>
    </p:spTree>
    <p:extLst>
      <p:ext uri="{BB962C8B-B14F-4D97-AF65-F5344CB8AC3E}">
        <p14:creationId xmlns:p14="http://schemas.microsoft.com/office/powerpoint/2010/main" val="685775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A06E4F-C283-473A-A7B9-557406A1E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https://doc.rust-lang.org/stable/nomicon/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5DB5E5D-37B0-464C-8B68-606FC354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C00268-7665-48D9-8A83-E46057D9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37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4A51B76-E906-4990-A03B-7F3FD85A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Rustonomicon</a:t>
            </a: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B8A53E-940B-4C4C-A957-BBA96AB5D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75" y="2800050"/>
            <a:ext cx="11068050" cy="3409950"/>
          </a:xfrm>
          <a:prstGeom prst="rect">
            <a:avLst/>
          </a:prstGeom>
        </p:spPr>
      </p:pic>
      <p:pic>
        <p:nvPicPr>
          <p:cNvPr id="8" name="Afbeelding 7" descr="Afbeelding met tafel, binnen, object, verlicht&#10;&#10;Automatisch gegenereerde beschrijving">
            <a:extLst>
              <a:ext uri="{FF2B5EF4-FFF2-40B4-BE49-F238E27FC236}">
                <a16:creationId xmlns:a16="http://schemas.microsoft.com/office/drawing/2014/main" id="{545278B4-8D1C-4A64-BE80-A8491B1F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501" y="0"/>
            <a:ext cx="5286499" cy="352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28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4C898-F5A2-42E8-B8F9-4DA0E540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Migrating to Rust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8D8178-65C0-4126-85FD-6983ACADE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1749FC-E12A-409E-A616-F2FF41CA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1010C4-71A5-499A-B13E-67CFD467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38</a:t>
            </a:fld>
            <a:endParaRPr lang="nl-NL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A7D3A63C-6243-4971-AEE7-3A7ADB88CA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5920458E-3B5C-4788-A796-578A7CA6D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17217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406D07-15B5-2216-A881-CBF8FBF0E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B4F36-24AD-46F6-51A8-BB733662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2F6B0-6645-5A43-2F7E-9ED2702D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39</a:t>
            </a:fld>
            <a:endParaRPr lang="nl-NL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D424A04-9ABB-49DF-DA50-BD130B13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Projects</a:t>
            </a:r>
            <a:endParaRPr lang="en-B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B40084-F21A-41A2-FBFF-E8AA395D1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203" y="2506458"/>
            <a:ext cx="5534797" cy="2343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F0690D-BAF7-F077-0454-A3FE105DD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9036"/>
            <a:ext cx="5744377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718FE31-7F2C-4956-B322-4BBA9E2395C7}"/>
              </a:ext>
            </a:extLst>
          </p:cNvPr>
          <p:cNvSpPr/>
          <p:nvPr/>
        </p:nvSpPr>
        <p:spPr>
          <a:xfrm>
            <a:off x="947760" y="1971360"/>
            <a:ext cx="4121203" cy="341632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greet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() {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   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Consolas" panose="020B0609020204030204" pitchFamily="49" charset="0"/>
              </a:rPr>
              <a:t>buf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128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"Type your name: 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scanf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"%s"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 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buf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"Hello %s!</a:t>
            </a:r>
            <a:r>
              <a:rPr lang="en-US" dirty="0">
                <a:solidFill>
                  <a:srgbClr val="D7BA7D"/>
                </a:solidFill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 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buf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() {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   </a:t>
            </a:r>
            <a:r>
              <a:rPr lang="en-US" dirty="0">
                <a:solidFill>
                  <a:srgbClr val="C586C0"/>
                </a:solidFill>
                <a:latin typeface="Consolas" panose="020B0609020204030204" pitchFamily="49" charset="0"/>
              </a:rPr>
              <a:t>while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(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true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       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greet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   </a:t>
            </a:r>
            <a:r>
              <a:rPr lang="en-US" dirty="0">
                <a:solidFill>
                  <a:srgbClr val="C586C0"/>
                </a:solidFill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 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21" name="Picture 21" descr="A picture containing pool ball&#10;&#10;Description generated with high confidence">
            <a:extLst>
              <a:ext uri="{FF2B5EF4-FFF2-40B4-BE49-F238E27FC236}">
                <a16:creationId xmlns:a16="http://schemas.microsoft.com/office/drawing/2014/main" id="{9C2E266F-563C-4500-A484-7A795A1B3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942" y="4144684"/>
            <a:ext cx="1598995" cy="1598994"/>
          </a:xfrm>
          <a:prstGeom prst="rect">
            <a:avLst/>
          </a:prstGeom>
        </p:spPr>
      </p:pic>
      <p:pic>
        <p:nvPicPr>
          <p:cNvPr id="23" name="Picture 23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8F7E6A20-6F83-4FD4-B63D-5BAD98508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3" b="6740"/>
          <a:stretch/>
        </p:blipFill>
        <p:spPr>
          <a:xfrm>
            <a:off x="5328487" y="4051706"/>
            <a:ext cx="2174859" cy="19451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394F91-282D-49DB-B868-918F32F8715B}"/>
              </a:ext>
            </a:extLst>
          </p:cNvPr>
          <p:cNvSpPr/>
          <p:nvPr/>
        </p:nvSpPr>
        <p:spPr>
          <a:xfrm>
            <a:off x="8674274" y="2126054"/>
            <a:ext cx="2679526" cy="2279484"/>
          </a:xfrm>
          <a:prstGeom prst="rect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stack</a:t>
            </a:r>
          </a:p>
        </p:txBody>
      </p:sp>
      <p:sp>
        <p:nvSpPr>
          <p:cNvPr id="14" name="Right Arrow 12">
            <a:extLst>
              <a:ext uri="{FF2B5EF4-FFF2-40B4-BE49-F238E27FC236}">
                <a16:creationId xmlns:a16="http://schemas.microsoft.com/office/drawing/2014/main" id="{4E3D2825-DFCC-4E48-8E24-9ED2384B7CDB}"/>
              </a:ext>
            </a:extLst>
          </p:cNvPr>
          <p:cNvSpPr/>
          <p:nvPr/>
        </p:nvSpPr>
        <p:spPr>
          <a:xfrm>
            <a:off x="678493" y="2872181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F4121F-8DE4-4138-814D-BF9750332E24}"/>
              </a:ext>
            </a:extLst>
          </p:cNvPr>
          <p:cNvSpPr/>
          <p:nvPr/>
        </p:nvSpPr>
        <p:spPr>
          <a:xfrm>
            <a:off x="8674274" y="3259430"/>
            <a:ext cx="2679526" cy="1146108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buf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4627D9-F116-4218-8505-F678C2D0EF11}"/>
              </a:ext>
            </a:extLst>
          </p:cNvPr>
          <p:cNvSpPr/>
          <p:nvPr/>
        </p:nvSpPr>
        <p:spPr>
          <a:xfrm>
            <a:off x="8674274" y="2997441"/>
            <a:ext cx="2679526" cy="261989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return address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62E9E3-21BF-4ABF-8329-5364694C4092}"/>
              </a:ext>
            </a:extLst>
          </p:cNvPr>
          <p:cNvSpPr/>
          <p:nvPr/>
        </p:nvSpPr>
        <p:spPr>
          <a:xfrm>
            <a:off x="8674276" y="1826958"/>
            <a:ext cx="2679526" cy="2578579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“/bin/</a:t>
            </a:r>
            <a:r>
              <a:rPr lang="en-US" dirty="0" err="1">
                <a:solidFill>
                  <a:schemeClr val="bg1"/>
                </a:solidFill>
              </a:rPr>
              <a:t>sh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pointer to “/bin/</a:t>
            </a:r>
            <a:r>
              <a:rPr lang="en-US" dirty="0" err="1">
                <a:solidFill>
                  <a:schemeClr val="bg1"/>
                </a:solidFill>
              </a:rPr>
              <a:t>sh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pointer to system function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9C9D1525-2D85-48BB-A05E-1EC720FD69E8}"/>
              </a:ext>
            </a:extLst>
          </p:cNvPr>
          <p:cNvCxnSpPr>
            <a:cxnSpLocks/>
          </p:cNvCxnSpPr>
          <p:nvPr/>
        </p:nvCxnSpPr>
        <p:spPr>
          <a:xfrm rot="10800000">
            <a:off x="10499835" y="2054776"/>
            <a:ext cx="853967" cy="507299"/>
          </a:xfrm>
          <a:prstGeom prst="bentConnector3">
            <a:avLst>
              <a:gd name="adj1" fmla="val -34307"/>
            </a:avLst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12">
            <a:extLst>
              <a:ext uri="{FF2B5EF4-FFF2-40B4-BE49-F238E27FC236}">
                <a16:creationId xmlns:a16="http://schemas.microsoft.com/office/drawing/2014/main" id="{20A33A53-AF41-470E-B321-9D5E2CCB44D2}"/>
              </a:ext>
            </a:extLst>
          </p:cNvPr>
          <p:cNvSpPr/>
          <p:nvPr/>
        </p:nvSpPr>
        <p:spPr>
          <a:xfrm>
            <a:off x="678493" y="3429000"/>
            <a:ext cx="319413" cy="2505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C416D6A-641F-48DC-82A0-15813DC0E7D2}"/>
              </a:ext>
            </a:extLst>
          </p:cNvPr>
          <p:cNvSpPr txBox="1"/>
          <p:nvPr/>
        </p:nvSpPr>
        <p:spPr>
          <a:xfrm>
            <a:off x="5940804" y="153903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system(“/bin/</a:t>
            </a:r>
            <a:r>
              <a:rPr lang="en-US" b="1" dirty="0" err="1">
                <a:solidFill>
                  <a:srgbClr val="000000"/>
                </a:solidFill>
              </a:rPr>
              <a:t>sh</a:t>
            </a:r>
            <a:r>
              <a:rPr lang="en-US" b="1" dirty="0">
                <a:solidFill>
                  <a:srgbClr val="000000"/>
                </a:solidFill>
              </a:rPr>
              <a:t>”)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B98F10D-A4E9-485A-990C-36861E845B30}"/>
              </a:ext>
            </a:extLst>
          </p:cNvPr>
          <p:cNvSpPr txBox="1"/>
          <p:nvPr/>
        </p:nvSpPr>
        <p:spPr>
          <a:xfrm>
            <a:off x="6789687" y="293158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return address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855E74C4-DE2C-47C5-8BAD-31B82B146288}"/>
              </a:ext>
            </a:extLst>
          </p:cNvPr>
          <p:cNvCxnSpPr>
            <a:stCxn id="19" idx="3"/>
            <a:endCxn id="17" idx="1"/>
          </p:cNvCxnSpPr>
          <p:nvPr/>
        </p:nvCxnSpPr>
        <p:spPr>
          <a:xfrm>
            <a:off x="8461940" y="3116248"/>
            <a:ext cx="212336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1C897D-C1F6-5A62-BE81-F5538DFA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</p:spPr>
        <p:txBody>
          <a:bodyPr/>
          <a:lstStyle/>
          <a:p>
            <a:r>
              <a:rPr lang="en-US" dirty="0">
                <a:cs typeface="Calibri Light"/>
              </a:rPr>
              <a:t>Memory Unsafety in C/C++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0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6" grpId="0" animBg="1"/>
      <p:bldP spid="17" grpId="0" animBg="1"/>
      <p:bldP spid="24" grpId="0" animBg="1"/>
      <p:bldP spid="3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346DE4-7D90-2212-A51B-3FA3FFEA8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Gradual migration is possible!</a:t>
            </a:r>
          </a:p>
          <a:p>
            <a:r>
              <a:rPr lang="en-US" b="1" dirty="0"/>
              <a:t>Interoperability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hlinkClick r:id="rId2"/>
              </a:rPr>
              <a:t>https://github.com/rust-lang/rust-bindgen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https://github.com/eqrion/cbindgen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https://firefox-source-docs.mozilla.org/writing-rust-code/cpp-interop.html</a:t>
            </a:r>
            <a:endParaRPr lang="en-US" dirty="0"/>
          </a:p>
          <a:p>
            <a:r>
              <a:rPr lang="en-US" b="1" dirty="0"/>
              <a:t>Transcoding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hlinkClick r:id="rId5"/>
              </a:rPr>
              <a:t>https://c2rust.com/</a:t>
            </a:r>
            <a:endParaRPr lang="en-US" dirty="0"/>
          </a:p>
          <a:p>
            <a:r>
              <a:rPr lang="en-US" b="1" dirty="0"/>
              <a:t>Best practices</a:t>
            </a:r>
          </a:p>
          <a:p>
            <a:r>
              <a:rPr lang="en-US" b="1" dirty="0"/>
              <a:t>Cross-language safety</a:t>
            </a:r>
          </a:p>
          <a:p>
            <a:pPr lvl="1"/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EB19F-E15A-FAEA-88D9-D1E9D2CD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4C540-26EC-CB3B-2CB2-CE54C5530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277A6A-7152-C012-61FC-736A7710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Projects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56197-2885-4D4B-9C92-7414949BF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340" y="0"/>
            <a:ext cx="5243660" cy="6858000"/>
          </a:xfrm>
          <a:prstGeom prst="rect">
            <a:avLst/>
          </a:prstGeom>
          <a:ln w="12700">
            <a:solidFill>
              <a:srgbClr val="1E1E1E"/>
            </a:solidFill>
          </a:ln>
        </p:spPr>
      </p:pic>
    </p:spTree>
    <p:extLst>
      <p:ext uri="{BB962C8B-B14F-4D97-AF65-F5344CB8AC3E}">
        <p14:creationId xmlns:p14="http://schemas.microsoft.com/office/powerpoint/2010/main" val="38431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CF1D4-E98A-4E2D-B769-5B05DCA8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D6573D-CC98-486A-9D49-C631489D2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E712CBD-49FB-4FC0-9C99-0BD403B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B260663-324E-4D6E-AC0D-A91DEB76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E440-1954-CB4F-84D9-A4B563841CA7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46541A-189A-400F-97A2-FD2AECE8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94" y="375989"/>
            <a:ext cx="5207811" cy="519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92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A61F6F-B877-4FE8-8B73-9CC3F37133A1}"/>
              </a:ext>
            </a:extLst>
          </p:cNvPr>
          <p:cNvSpPr/>
          <p:nvPr/>
        </p:nvSpPr>
        <p:spPr>
          <a:xfrm>
            <a:off x="2263530" y="1729814"/>
            <a:ext cx="2679526" cy="3335672"/>
          </a:xfrm>
          <a:prstGeom prst="rect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FAD44D-A3AE-4E95-A943-A52098344AE1}"/>
              </a:ext>
            </a:extLst>
          </p:cNvPr>
          <p:cNvSpPr/>
          <p:nvPr/>
        </p:nvSpPr>
        <p:spPr>
          <a:xfrm>
            <a:off x="2263530" y="3384925"/>
            <a:ext cx="2679526" cy="364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return address</a:t>
            </a:r>
          </a:p>
        </p:txBody>
      </p:sp>
      <p:pic>
        <p:nvPicPr>
          <p:cNvPr id="21" name="Picture 2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3644EA4-0BC4-4FB6-A31E-1592A305F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144" y="1419827"/>
            <a:ext cx="258804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F6028-6292-4B1B-A740-F3681D2C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Return-Oriented Programming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1C0A2-C483-4543-ADCB-F20F6D24D7D0}"/>
              </a:ext>
            </a:extLst>
          </p:cNvPr>
          <p:cNvSpPr txBox="1"/>
          <p:nvPr/>
        </p:nvSpPr>
        <p:spPr>
          <a:xfrm>
            <a:off x="-50800" y="5969386"/>
            <a:ext cx="12134849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cs typeface="Calibri"/>
              </a:rPr>
              <a:t>[*] H. </a:t>
            </a:r>
            <a:r>
              <a:rPr lang="en-US" sz="1000" dirty="0" err="1">
                <a:solidFill>
                  <a:srgbClr val="000000"/>
                </a:solidFill>
                <a:cs typeface="Calibri"/>
              </a:rPr>
              <a:t>Shacham</a:t>
            </a:r>
            <a:r>
              <a:rPr lang="en-US" sz="1000" dirty="0">
                <a:solidFill>
                  <a:srgbClr val="000000"/>
                </a:solidFill>
                <a:cs typeface="Calibri"/>
              </a:rPr>
              <a:t>. </a:t>
            </a:r>
            <a:r>
              <a:rPr lang="en-US" sz="1000" b="1" dirty="0">
                <a:solidFill>
                  <a:srgbClr val="000000"/>
                </a:solidFill>
                <a:cs typeface="Calibri"/>
              </a:rPr>
              <a:t>"The geometry of innocent flesh on the bone: Return-into-</a:t>
            </a:r>
            <a:r>
              <a:rPr lang="en-US" sz="1000" b="1" dirty="0" err="1">
                <a:solidFill>
                  <a:srgbClr val="000000"/>
                </a:solidFill>
                <a:cs typeface="Calibri"/>
              </a:rPr>
              <a:t>libc</a:t>
            </a:r>
            <a:r>
              <a:rPr lang="en-US" sz="1000" b="1" dirty="0">
                <a:solidFill>
                  <a:srgbClr val="000000"/>
                </a:solidFill>
                <a:cs typeface="Calibri"/>
              </a:rPr>
              <a:t> without function calls (on the x86)."</a:t>
            </a:r>
            <a:r>
              <a:rPr lang="en-US" sz="1000" dirty="0">
                <a:solidFill>
                  <a:srgbClr val="000000"/>
                </a:solidFill>
                <a:cs typeface="Calibri"/>
              </a:rPr>
              <a:t> ACM CCS 2007.</a:t>
            </a:r>
            <a:endParaRPr lang="en-US" sz="1000" dirty="0">
              <a:solidFill>
                <a:srgbClr val="000000"/>
              </a:solidFill>
            </a:endParaRPr>
          </a:p>
          <a:p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9" name="Picture 1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F32483A-D6EC-4517-81A8-BDDD3A94F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144" y="1419827"/>
            <a:ext cx="2588042" cy="41148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D867B2-4E52-47CE-940F-3AE5FEE17905}"/>
              </a:ext>
            </a:extLst>
          </p:cNvPr>
          <p:cNvCxnSpPr/>
          <p:nvPr/>
        </p:nvCxnSpPr>
        <p:spPr>
          <a:xfrm>
            <a:off x="4597078" y="3565002"/>
            <a:ext cx="3451184" cy="972273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BCAB8B-A2D2-48E3-B5C0-E69C37B6BFD0}"/>
              </a:ext>
            </a:extLst>
          </p:cNvPr>
          <p:cNvCxnSpPr>
            <a:cxnSpLocks/>
            <a:endCxn id="18" idx="3"/>
          </p:cNvCxnSpPr>
          <p:nvPr/>
        </p:nvCxnSpPr>
        <p:spPr>
          <a:xfrm flipH="1" flipV="1">
            <a:off x="4943056" y="3272823"/>
            <a:ext cx="3116778" cy="2115192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63DE46-B951-4451-889D-C2D95C97433D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4943056" y="2656391"/>
            <a:ext cx="4253025" cy="616432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47C86A2-238B-4433-8284-090659F020BE}"/>
              </a:ext>
            </a:extLst>
          </p:cNvPr>
          <p:cNvCxnSpPr>
            <a:cxnSpLocks/>
          </p:cNvCxnSpPr>
          <p:nvPr/>
        </p:nvCxnSpPr>
        <p:spPr>
          <a:xfrm flipH="1" flipV="1">
            <a:off x="4943056" y="3011714"/>
            <a:ext cx="4283890" cy="196401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C0DE00-4FB5-45B9-B665-0DE9FA9C531D}"/>
              </a:ext>
            </a:extLst>
          </p:cNvPr>
          <p:cNvCxnSpPr>
            <a:cxnSpLocks/>
          </p:cNvCxnSpPr>
          <p:nvPr/>
        </p:nvCxnSpPr>
        <p:spPr>
          <a:xfrm flipV="1">
            <a:off x="4943056" y="2106592"/>
            <a:ext cx="2960514" cy="905122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01AAB7-9BB1-4974-B544-7C1EC4011768}"/>
              </a:ext>
            </a:extLst>
          </p:cNvPr>
          <p:cNvCxnSpPr>
            <a:cxnSpLocks/>
          </p:cNvCxnSpPr>
          <p:nvPr/>
        </p:nvCxnSpPr>
        <p:spPr>
          <a:xfrm flipH="1">
            <a:off x="4943056" y="2465406"/>
            <a:ext cx="2943158" cy="314080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4677F-DE75-4EC3-90E6-2253C4B1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D888E3-2549-4A57-B2E1-84164CDDFDAF}"/>
              </a:ext>
            </a:extLst>
          </p:cNvPr>
          <p:cNvSpPr/>
          <p:nvPr/>
        </p:nvSpPr>
        <p:spPr>
          <a:xfrm>
            <a:off x="2263530" y="3755225"/>
            <a:ext cx="2679526" cy="110107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buf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4BF290-9057-4936-B5DB-AEE11BB7D37E}"/>
              </a:ext>
            </a:extLst>
          </p:cNvPr>
          <p:cNvSpPr/>
          <p:nvPr/>
        </p:nvSpPr>
        <p:spPr>
          <a:xfrm>
            <a:off x="2263530" y="1686554"/>
            <a:ext cx="2679526" cy="3172537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pointer to gadget 3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pointer to gadget 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pointer to gadget 1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1D7E3B17-5420-47AE-B747-903973D32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699" y="3390894"/>
            <a:ext cx="570657" cy="3643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1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0.0372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3727 L -4.16667E-7 -0.074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743 L -4.16667E-7 -0.1092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C807E897-671C-4D58-B58B-71FACF2DF9C6}"/>
              </a:ext>
            </a:extLst>
          </p:cNvPr>
          <p:cNvSpPr/>
          <p:nvPr/>
        </p:nvSpPr>
        <p:spPr>
          <a:xfrm>
            <a:off x="6501136" y="1799359"/>
            <a:ext cx="4737219" cy="3970318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name[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4096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];</a:t>
            </a:r>
          </a:p>
          <a:p>
            <a:b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** 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   char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= (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*) 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malloc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100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"Type your name: 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  gets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printf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"Hello %s!</a:t>
            </a:r>
            <a:r>
              <a:rPr lang="en-US" dirty="0">
                <a:solidFill>
                  <a:srgbClr val="D7BA7D"/>
                </a:solidFill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strcpy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(name, 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free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D4D4D4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5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] = </a:t>
            </a:r>
            <a:r>
              <a:rPr lang="en-US" dirty="0">
                <a:solidFill>
                  <a:srgbClr val="CE9178"/>
                </a:solidFill>
                <a:latin typeface="Consolas" panose="020B0609020204030204" pitchFamily="49" charset="0"/>
              </a:rPr>
              <a:t>'a’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C586C0"/>
                </a:solidFill>
                <a:latin typeface="Consolas" panose="020B0609020204030204" pitchFamily="49" charset="0"/>
              </a:rPr>
              <a:t>    return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2FBD7-10B3-7F46-940E-04A285B05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Vulnerabilities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1C252-3D79-7F43-8E4E-313B8D019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Spatial vulnerability</a:t>
            </a:r>
            <a:r>
              <a:rPr lang="en-US" dirty="0"/>
              <a:t>:</a:t>
            </a:r>
          </a:p>
          <a:p>
            <a:r>
              <a:rPr lang="en-US" dirty="0"/>
              <a:t>(Potentially) accessing a memory location that was never valid (e.g., out-of-bounds access)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Temporal vulnerability</a:t>
            </a:r>
            <a:r>
              <a:rPr lang="en-US" dirty="0"/>
              <a:t>:</a:t>
            </a:r>
          </a:p>
          <a:p>
            <a:r>
              <a:rPr lang="en-US" dirty="0"/>
              <a:t>(Potentially) accessing a memory location that is no longer valid</a:t>
            </a:r>
            <a:br>
              <a:rPr lang="en-US" dirty="0"/>
            </a:br>
            <a:r>
              <a:rPr lang="en-US" dirty="0"/>
              <a:t>(e.g., use-after-free)</a:t>
            </a:r>
          </a:p>
          <a:p>
            <a:pPr lvl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77CCC6-41B9-3D45-A20B-2D88EF2B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8B2D-62E2-4619-A42E-681675E48531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D4720-20CE-DD40-8714-E606AE6CB45E}"/>
              </a:ext>
            </a:extLst>
          </p:cNvPr>
          <p:cNvSpPr/>
          <p:nvPr/>
        </p:nvSpPr>
        <p:spPr>
          <a:xfrm>
            <a:off x="7036677" y="3209149"/>
            <a:ext cx="1334814" cy="3118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C379A5-1D24-1B41-A5E1-A40A95B93387}"/>
              </a:ext>
            </a:extLst>
          </p:cNvPr>
          <p:cNvSpPr txBox="1"/>
          <p:nvPr/>
        </p:nvSpPr>
        <p:spPr>
          <a:xfrm>
            <a:off x="8301850" y="3180392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SPATIAL VULNERABILITY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AE7A9-A243-3B48-B647-5D5FAF348079}"/>
              </a:ext>
            </a:extLst>
          </p:cNvPr>
          <p:cNvSpPr/>
          <p:nvPr/>
        </p:nvSpPr>
        <p:spPr>
          <a:xfrm>
            <a:off x="7036677" y="4871165"/>
            <a:ext cx="1734206" cy="3118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3D0B4-A901-C546-B09C-3CCA42DD28F3}"/>
              </a:ext>
            </a:extLst>
          </p:cNvPr>
          <p:cNvSpPr txBox="1"/>
          <p:nvPr/>
        </p:nvSpPr>
        <p:spPr>
          <a:xfrm>
            <a:off x="8720695" y="484240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TEMPORAL VULNERABILITY</a:t>
            </a:r>
          </a:p>
        </p:txBody>
      </p:sp>
    </p:spTree>
    <p:extLst>
      <p:ext uri="{BB962C8B-B14F-4D97-AF65-F5344CB8AC3E}">
        <p14:creationId xmlns:p14="http://schemas.microsoft.com/office/powerpoint/2010/main" val="9509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140399-49DB-F2C6-8506-91CB6569C4FB}"/>
              </a:ext>
            </a:extLst>
          </p:cNvPr>
          <p:cNvSpPr/>
          <p:nvPr/>
        </p:nvSpPr>
        <p:spPr>
          <a:xfrm>
            <a:off x="0" y="0"/>
            <a:ext cx="12271664" cy="7335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4953B-B4D4-ACFF-D5A6-CAE57005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750CC-3AB5-ED7A-E21B-D89D681E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8B2D-62E2-4619-A42E-681675E4853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D9A2-856F-3435-1648-1F4B66BE2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37" y="0"/>
            <a:ext cx="10427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62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2673-1E77-914F-85DA-1C16E133B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Vulnerabilities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F5A2D-2E57-E549-AF6F-DA56AC03C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Good News</a:t>
            </a:r>
            <a:r>
              <a:rPr lang="en-US" dirty="0"/>
              <a:t>: memory vulnerabilities are </a:t>
            </a:r>
            <a:br>
              <a:rPr lang="en-US" dirty="0"/>
            </a:br>
            <a:r>
              <a:rPr lang="en-US" dirty="0"/>
              <a:t>almost exclusive to C and C++</a:t>
            </a:r>
          </a:p>
          <a:p>
            <a:endParaRPr lang="en-US" dirty="0"/>
          </a:p>
          <a:p>
            <a:r>
              <a:rPr lang="en-US" b="1" dirty="0"/>
              <a:t>Bad News:</a:t>
            </a:r>
            <a:r>
              <a:rPr lang="en-US" dirty="0"/>
              <a:t> C/C++ are everywhere </a:t>
            </a:r>
            <a:br>
              <a:rPr lang="en-US" dirty="0"/>
            </a:br>
            <a:endParaRPr lang="en-US" b="1" dirty="0"/>
          </a:p>
        </p:txBody>
      </p:sp>
      <p:pic>
        <p:nvPicPr>
          <p:cNvPr id="1028" name="Picture 4" descr="Image result for good news meme">
            <a:extLst>
              <a:ext uri="{FF2B5EF4-FFF2-40B4-BE49-F238E27FC236}">
                <a16:creationId xmlns:a16="http://schemas.microsoft.com/office/drawing/2014/main" id="{2ED6FEEA-AA19-374A-958B-12DF075F4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r="12784"/>
          <a:stretch/>
        </p:blipFill>
        <p:spPr bwMode="auto">
          <a:xfrm>
            <a:off x="7475838" y="169176"/>
            <a:ext cx="462057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good news meme">
            <a:extLst>
              <a:ext uri="{FF2B5EF4-FFF2-40B4-BE49-F238E27FC236}">
                <a16:creationId xmlns:a16="http://schemas.microsoft.com/office/drawing/2014/main" id="{B9A07B1B-AD76-E54B-BADF-41A0FBB50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666" y="3084727"/>
            <a:ext cx="35687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23321-D225-754D-9F79-AF9ABA0F0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8B2D-62E2-4619-A42E-681675E485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B3E958A0-4905-494D-BDCC-957701318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Language of choice to build infrastructure:</a:t>
            </a:r>
          </a:p>
          <a:p>
            <a:r>
              <a:rPr lang="en-US" dirty="0"/>
              <a:t>Operating systems</a:t>
            </a:r>
          </a:p>
          <a:p>
            <a:r>
              <a:rPr lang="en-US" dirty="0"/>
              <a:t>Browsers</a:t>
            </a:r>
          </a:p>
          <a:p>
            <a:r>
              <a:rPr lang="en-US" dirty="0"/>
              <a:t>Web servers</a:t>
            </a:r>
          </a:p>
          <a:p>
            <a:r>
              <a:rPr lang="en-US" dirty="0"/>
              <a:t>Virtual machine monitors</a:t>
            </a:r>
          </a:p>
          <a:p>
            <a:r>
              <a:rPr lang="en-US" dirty="0"/>
              <a:t>Productivity software</a:t>
            </a:r>
          </a:p>
          <a:p>
            <a:r>
              <a:rPr lang="en-US" dirty="0"/>
              <a:t>Data base servers</a:t>
            </a:r>
          </a:p>
          <a:p>
            <a:r>
              <a:rPr lang="en-US" dirty="0"/>
              <a:t>Game engines</a:t>
            </a:r>
          </a:p>
          <a:p>
            <a:r>
              <a:rPr lang="en-US" dirty="0"/>
              <a:t>Shells</a:t>
            </a:r>
          </a:p>
          <a:p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154E087-391D-4D60-B0C7-9C7324E7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Department of Computer Science</a:t>
            </a:r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3B9A6E2-3E08-449A-85B9-37D54CCD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9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643E416-E1C4-47CC-A84D-16AACBC5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and C++ are everywhere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A4F566-2DCD-4B92-9DB8-A15F68E5A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320" y="490261"/>
            <a:ext cx="1374480" cy="16306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674AD4-39A6-4911-8CD8-9B6B2C9C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60" y="191520"/>
            <a:ext cx="1374480" cy="1374480"/>
          </a:xfrm>
          <a:prstGeom prst="rect">
            <a:avLst/>
          </a:prstGeom>
        </p:spPr>
      </p:pic>
      <p:pic>
        <p:nvPicPr>
          <p:cNvPr id="1026" name="Picture 2" descr="Image result for macos logo">
            <a:extLst>
              <a:ext uri="{FF2B5EF4-FFF2-40B4-BE49-F238E27FC236}">
                <a16:creationId xmlns:a16="http://schemas.microsoft.com/office/drawing/2014/main" id="{645B5CA4-03D8-4DAE-B26E-447C64D3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447" y="2343022"/>
            <a:ext cx="21050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droid logo">
            <a:extLst>
              <a:ext uri="{FF2B5EF4-FFF2-40B4-BE49-F238E27FC236}">
                <a16:creationId xmlns:a16="http://schemas.microsoft.com/office/drawing/2014/main" id="{621BF537-A2B0-4BE2-B63C-C4414C42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92" y="2990991"/>
            <a:ext cx="2327910" cy="11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B23A2CA-50D9-475F-898B-C34DD1D4C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5320" y="3108075"/>
            <a:ext cx="1722120" cy="79695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8A642DF-1CF7-4DBA-9D51-46DCB0192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3216" y="4773814"/>
            <a:ext cx="1304224" cy="134659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3119C5-75BB-4360-AA77-53F47B13C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320" y="4773814"/>
            <a:ext cx="1317085" cy="131708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2409866-DE6A-4B5C-9146-E74399019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3413" y="4665710"/>
            <a:ext cx="835485" cy="147613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1C8A43D-7622-4734-9060-F10FA8B425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9921" y="4499403"/>
            <a:ext cx="2044634" cy="2044634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7677D0C-E0E9-4D4B-8A1E-A0CEAE1D77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1155" y="3928851"/>
            <a:ext cx="2122067" cy="712511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5B81A697-A68A-4D08-82C8-A0965DCC18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4025" y="1427195"/>
            <a:ext cx="1476131" cy="1476131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826BB30F-946C-4F21-A64B-41EA04FC7F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4166" y="2715308"/>
            <a:ext cx="1284171" cy="1284171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89F0AB66-C544-4A23-87F1-BB6A5E6E39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9603" y="5276906"/>
            <a:ext cx="2377411" cy="750310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8BF3A143-A8F1-4933-BC97-0074599934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0369" y="2233355"/>
            <a:ext cx="1521746" cy="1581094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A0046C50-5F1D-4D52-9678-C0B9CDD622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0933" y="4165456"/>
            <a:ext cx="2377411" cy="8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7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3359</Words>
  <Application>Microsoft Office PowerPoint</Application>
  <PresentationFormat>Widescreen</PresentationFormat>
  <Paragraphs>431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Consolas</vt:lpstr>
      <vt:lpstr>KU Leuven</vt:lpstr>
      <vt:lpstr>KU Leuven Sedes</vt:lpstr>
      <vt:lpstr>Safe Systems Programming in Rust TETRA RustIEC User Group Meeting 24/11/2022</vt:lpstr>
      <vt:lpstr>PowerPoint Presentation</vt:lpstr>
      <vt:lpstr>PowerPoint Presentation</vt:lpstr>
      <vt:lpstr>Memory Unsafety in C/C++</vt:lpstr>
      <vt:lpstr>Return-Oriented Programming</vt:lpstr>
      <vt:lpstr>Memory Vulnerabilities</vt:lpstr>
      <vt:lpstr>PowerPoint Presentation</vt:lpstr>
      <vt:lpstr>Memory Vulnerabilities</vt:lpstr>
      <vt:lpstr>C and C++ are everywhere</vt:lpstr>
      <vt:lpstr>Why do people use C/C++?</vt:lpstr>
      <vt:lpstr>Safe Systems Programming</vt:lpstr>
      <vt:lpstr>Safe Systems Programming</vt:lpstr>
      <vt:lpstr>Ownership and References</vt:lpstr>
      <vt:lpstr>Introduction</vt:lpstr>
      <vt:lpstr>Ownership</vt:lpstr>
      <vt:lpstr>Ownership</vt:lpstr>
      <vt:lpstr>Ownership</vt:lpstr>
      <vt:lpstr>Ownership: Trees</vt:lpstr>
      <vt:lpstr>Ownership: Trees</vt:lpstr>
      <vt:lpstr>Ownership: Moves</vt:lpstr>
      <vt:lpstr>Ownership: Safety</vt:lpstr>
      <vt:lpstr>Ownership: Moves</vt:lpstr>
      <vt:lpstr>Ownership: References and Borrowing</vt:lpstr>
      <vt:lpstr>Ownership: References and Borrowing</vt:lpstr>
      <vt:lpstr>Ownership: References and Borrowing</vt:lpstr>
      <vt:lpstr>Ownership: References and Borrowing</vt:lpstr>
      <vt:lpstr>Ownership: References and Borrowing</vt:lpstr>
      <vt:lpstr>Rust's Safety Guarantees</vt:lpstr>
      <vt:lpstr>Rust's Safety Promises</vt:lpstr>
      <vt:lpstr>Type Safety</vt:lpstr>
      <vt:lpstr>Memory Safety</vt:lpstr>
      <vt:lpstr>Memory Safety</vt:lpstr>
      <vt:lpstr>Thread Safety</vt:lpstr>
      <vt:lpstr>Bending the rules</vt:lpstr>
      <vt:lpstr>Introduction</vt:lpstr>
      <vt:lpstr>Raw pointers</vt:lpstr>
      <vt:lpstr>The Rustonomicon</vt:lpstr>
      <vt:lpstr>Migrating to Rust</vt:lpstr>
      <vt:lpstr>New Projects</vt:lpstr>
      <vt:lpstr>Existing Projects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Secure Software:  Programming in Rust</dc:title>
  <dc:creator/>
  <cp:lastModifiedBy/>
  <cp:revision>3</cp:revision>
  <dcterms:created xsi:type="dcterms:W3CDTF">2017-09-13T11:47:32Z</dcterms:created>
  <dcterms:modified xsi:type="dcterms:W3CDTF">2022-11-24T13:57:40Z</dcterms:modified>
</cp:coreProperties>
</file>